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9" r:id="rId3"/>
    <p:sldId id="261" r:id="rId4"/>
    <p:sldId id="262" r:id="rId5"/>
    <p:sldId id="305" r:id="rId6"/>
    <p:sldId id="260" r:id="rId7"/>
    <p:sldId id="306" r:id="rId8"/>
    <p:sldId id="263" r:id="rId9"/>
    <p:sldId id="264" r:id="rId10"/>
    <p:sldId id="266" r:id="rId11"/>
    <p:sldId id="265" r:id="rId12"/>
    <p:sldId id="267" r:id="rId13"/>
    <p:sldId id="268" r:id="rId14"/>
    <p:sldId id="288" r:id="rId15"/>
    <p:sldId id="289" r:id="rId16"/>
    <p:sldId id="290" r:id="rId17"/>
    <p:sldId id="291" r:id="rId18"/>
    <p:sldId id="294" r:id="rId19"/>
    <p:sldId id="295" r:id="rId20"/>
    <p:sldId id="296" r:id="rId21"/>
    <p:sldId id="297" r:id="rId22"/>
    <p:sldId id="298" r:id="rId23"/>
    <p:sldId id="301" r:id="rId24"/>
    <p:sldId id="299" r:id="rId25"/>
    <p:sldId id="302" r:id="rId26"/>
    <p:sldId id="303" r:id="rId27"/>
    <p:sldId id="304" r:id="rId28"/>
    <p:sldId id="307" r:id="rId29"/>
    <p:sldId id="308" r:id="rId30"/>
    <p:sldId id="283" r:id="rId31"/>
    <p:sldId id="284" r:id="rId32"/>
    <p:sldId id="287" r:id="rId33"/>
    <p:sldId id="277" r:id="rId34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4718" autoAdjust="0"/>
  </p:normalViewPr>
  <p:slideViewPr>
    <p:cSldViewPr>
      <p:cViewPr varScale="1">
        <p:scale>
          <a:sx n="110" d="100"/>
          <a:sy n="110" d="100"/>
        </p:scale>
        <p:origin x="165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3C0F68C-DB03-4725-8A2F-1C5CFC2F7B89}" type="datetimeFigureOut">
              <a:rPr lang="nb-NO"/>
              <a:pPr>
                <a:defRPr/>
              </a:pPr>
              <a:t>15.12.2022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309DE9B-04FD-4591-9552-92C20EE13A4C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92973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F50FC2-8FC7-4007-BC16-407B5A855994}" type="slidenum">
              <a:rPr lang="nb-NO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8586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7660CA-0E5C-41B6-B110-ACDB79CD79D5}" type="slidenum">
              <a:rPr lang="nb-NO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5357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94EA2F-F041-4975-BEEE-CDBDA5305146}" type="slidenum">
              <a:rPr lang="nb-NO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1300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09DE9B-04FD-4591-9552-92C20EE13A4C}" type="slidenum">
              <a:rPr lang="nb-NO" smtClean="0"/>
              <a:pPr>
                <a:defRPr/>
              </a:pPr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3678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09DE9B-04FD-4591-9552-92C20EE13A4C}" type="slidenum">
              <a:rPr lang="nb-NO" smtClean="0"/>
              <a:pPr>
                <a:defRPr/>
              </a:pPr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5456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09DE9B-04FD-4591-9552-92C20EE13A4C}" type="slidenum">
              <a:rPr lang="nb-NO" smtClean="0"/>
              <a:pPr>
                <a:defRPr/>
              </a:pPr>
              <a:t>32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7122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8CAB2B-34CE-49B4-AF0E-9FBEE9F5F4FF}" type="slidenum">
              <a:rPr lang="nb-NO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8188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5514B9-7E12-414D-B312-42B603957137}" type="slidenum">
              <a:rPr lang="nb-NO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2791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13AAEB-80E0-4312-81B7-3B09D538CCBD}" type="slidenum">
              <a:rPr lang="nb-NO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4141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A0E450-F638-4484-BCA9-57D9213663C2}" type="slidenum">
              <a:rPr lang="nb-NO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507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2FA78E-84D1-406C-8534-C289D73B3372}" type="slidenum">
              <a:rPr lang="nb-NO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558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F4F601-EB30-470B-94D2-CED74BEB7290}" type="slidenum">
              <a:rPr lang="nb-NO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17521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40C8A6-D24C-457E-BF66-2F1173D684FD}" type="slidenum">
              <a:rPr lang="nb-NO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6185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D035F1-CE15-49FA-85D6-CC303CFDA9F7}" type="slidenum">
              <a:rPr lang="nb-NO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5386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71653A-B237-4490-8A3C-85E5A0E573F4}" type="slidenum">
              <a:rPr lang="nb-NO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5802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69CC2-9A40-49CC-AFEA-D3794CDF57FF}" type="datetimeFigureOut">
              <a:rPr lang="nb-NO"/>
              <a:pPr>
                <a:defRPr/>
              </a:pPr>
              <a:t>15.12.2022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50067-3EBB-44E0-8EDB-FC13BB68B801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65CE1-3D29-4149-8007-C9342E30A986}" type="datetimeFigureOut">
              <a:rPr lang="nb-NO"/>
              <a:pPr>
                <a:defRPr/>
              </a:pPr>
              <a:t>15.12.2022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8727D-EBDF-49D8-8F80-A2C01E4DBE19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6CB72-6EBD-4D85-BF84-6A54E179F6C0}" type="datetimeFigureOut">
              <a:rPr lang="nb-NO"/>
              <a:pPr>
                <a:defRPr/>
              </a:pPr>
              <a:t>15.12.2022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A51FD-05C0-4FF1-8F2C-CCB8793A908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F6A61-9A31-4499-AFA7-A3A8D06C8CAF}" type="datetimeFigureOut">
              <a:rPr lang="nb-NO"/>
              <a:pPr>
                <a:defRPr/>
              </a:pPr>
              <a:t>15.12.2022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043A8-C823-42AB-8D2A-4FE821F2023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A3B79-5C73-4DA0-9F69-13E8E4EC339A}" type="datetimeFigureOut">
              <a:rPr lang="nb-NO"/>
              <a:pPr>
                <a:defRPr/>
              </a:pPr>
              <a:t>15.12.2022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56D5-3613-4C6D-8DD1-C3D47D89FF8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80552-B40C-4689-8CFD-5BE71D3D36D1}" type="datetimeFigureOut">
              <a:rPr lang="nb-NO"/>
              <a:pPr>
                <a:defRPr/>
              </a:pPr>
              <a:t>15.12.2022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1C8A2-34D0-48E0-AE77-16E695D13D9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F73E9-0F76-414D-B92A-96FB5EC1BFCB}" type="datetimeFigureOut">
              <a:rPr lang="nb-NO"/>
              <a:pPr>
                <a:defRPr/>
              </a:pPr>
              <a:t>15.12.2022</a:t>
            </a:fld>
            <a:endParaRPr lang="nb-N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DF4D3-62E9-4D1E-890F-46F4EE0E7FB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8E260-A0A5-4BF4-AE74-47CE2FDEC1B3}" type="datetimeFigureOut">
              <a:rPr lang="nb-NO"/>
              <a:pPr>
                <a:defRPr/>
              </a:pPr>
              <a:t>15.12.2022</a:t>
            </a:fld>
            <a:endParaRPr 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15C00-352F-4E42-9C68-ECB9472F28D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BC144-7040-48AA-BAD3-20AA623D58E7}" type="datetimeFigureOut">
              <a:rPr lang="nb-NO"/>
              <a:pPr>
                <a:defRPr/>
              </a:pPr>
              <a:t>15.12.2022</a:t>
            </a:fld>
            <a:endParaRPr lang="nb-N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82C33-399C-41D4-9E49-714BC83E6A57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094A7-5742-4511-80E5-F95A33A9EDF9}" type="datetimeFigureOut">
              <a:rPr lang="nb-NO"/>
              <a:pPr>
                <a:defRPr/>
              </a:pPr>
              <a:t>15.12.2022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4D5AA-7C1A-4DD8-81FF-E0F606B2858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206D0-7B38-4652-8F03-B4924E0FC391}" type="datetimeFigureOut">
              <a:rPr lang="nb-NO"/>
              <a:pPr>
                <a:defRPr/>
              </a:pPr>
              <a:t>15.12.2022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ACB8E-557C-40A8-B594-76B550C5FBF2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634D01-A7C8-4292-AAD7-F4D0E2099886}" type="datetimeFigureOut">
              <a:rPr lang="nb-NO"/>
              <a:pPr>
                <a:defRPr/>
              </a:pPr>
              <a:t>15.12.2022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8BF6B7-31E0-4EED-9D16-933403698CD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b-NO" sz="8800" dirty="0"/>
              <a:t>Atløysambandet </a:t>
            </a:r>
            <a:r>
              <a:rPr lang="nb-NO" sz="8800" dirty="0" smtClean="0"/>
              <a:t>si </a:t>
            </a:r>
            <a:r>
              <a:rPr lang="nb-NO" sz="8800" dirty="0"/>
              <a:t>historie.</a:t>
            </a:r>
            <a:r>
              <a:rPr lang="nb-NO" sz="4000" dirty="0"/>
              <a:t> </a:t>
            </a:r>
            <a:br>
              <a:rPr lang="nb-NO" sz="4000" dirty="0"/>
            </a:br>
            <a:endParaRPr lang="nb-NO" sz="4000" dirty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nb-NO" dirty="0">
                <a:solidFill>
                  <a:srgbClr val="898989"/>
                </a:solidFill>
              </a:rPr>
              <a:t>Atløy Vel SG 2022</a:t>
            </a:r>
          </a:p>
          <a:p>
            <a:pPr eaLnBrk="1" hangingPunct="1"/>
            <a:endParaRPr lang="nb-NO" dirty="0">
              <a:solidFill>
                <a:srgbClr val="898989"/>
              </a:solidFill>
            </a:endParaRPr>
          </a:p>
          <a:p>
            <a:pPr eaLnBrk="1" hangingPunct="1"/>
            <a:endParaRPr lang="nb-NO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/>
              <a:t>Historie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3000" dirty="0"/>
              <a:t>Juni 2007 Presenterte SG </a:t>
            </a:r>
            <a:r>
              <a:rPr lang="nb-NO" sz="3000" dirty="0" err="1" smtClean="0"/>
              <a:t>saman</a:t>
            </a:r>
            <a:r>
              <a:rPr lang="nb-NO" sz="3000" dirty="0" smtClean="0"/>
              <a:t> </a:t>
            </a:r>
            <a:r>
              <a:rPr lang="nb-NO" sz="3000" dirty="0"/>
              <a:t>med </a:t>
            </a:r>
            <a:r>
              <a:rPr lang="nb-NO" sz="3000" dirty="0" err="1" smtClean="0"/>
              <a:t>ordførar</a:t>
            </a:r>
            <a:r>
              <a:rPr lang="nb-NO" sz="3000" dirty="0" smtClean="0"/>
              <a:t> </a:t>
            </a:r>
            <a:r>
              <a:rPr lang="nb-NO" sz="3000" dirty="0"/>
              <a:t>i Askvoll, ny finansieringsmodell for Atløy bru for alle partigruppene på Fylkestinget. Denne modellen viste at </a:t>
            </a:r>
            <a:r>
              <a:rPr lang="nb-NO" sz="3000" dirty="0" smtClean="0"/>
              <a:t>bru </a:t>
            </a:r>
            <a:r>
              <a:rPr lang="nb-NO" sz="3000" dirty="0"/>
              <a:t>til Atløy </a:t>
            </a:r>
            <a:r>
              <a:rPr lang="nb-NO" sz="3000" dirty="0" err="1" smtClean="0"/>
              <a:t>betalar</a:t>
            </a:r>
            <a:r>
              <a:rPr lang="nb-NO" sz="3000" dirty="0" smtClean="0"/>
              <a:t> </a:t>
            </a:r>
            <a:r>
              <a:rPr lang="nb-NO" sz="3000" dirty="0"/>
              <a:t>seg </a:t>
            </a:r>
            <a:r>
              <a:rPr lang="nb-NO" sz="3000" dirty="0" err="1" smtClean="0"/>
              <a:t>sjølv</a:t>
            </a:r>
            <a:r>
              <a:rPr lang="nb-NO" sz="3000" dirty="0" smtClean="0"/>
              <a:t> på </a:t>
            </a:r>
            <a:r>
              <a:rPr lang="nb-NO" sz="3000" dirty="0"/>
              <a:t>15 år.</a:t>
            </a:r>
          </a:p>
          <a:p>
            <a:pPr eaLnBrk="1" hangingPunct="1">
              <a:lnSpc>
                <a:spcPct val="90000"/>
              </a:lnSpc>
            </a:pPr>
            <a:r>
              <a:rPr lang="nb-NO" sz="3000" dirty="0"/>
              <a:t>Dette førte til at fylket bestemte at det skulle </a:t>
            </a:r>
            <a:r>
              <a:rPr lang="nb-NO" sz="3000" dirty="0" err="1" smtClean="0"/>
              <a:t>opprettast</a:t>
            </a:r>
            <a:r>
              <a:rPr lang="nb-NO" sz="3000" dirty="0" smtClean="0"/>
              <a:t> ei </a:t>
            </a:r>
            <a:r>
              <a:rPr lang="nb-NO" sz="3000" dirty="0"/>
              <a:t>gruppe med </a:t>
            </a:r>
            <a:r>
              <a:rPr lang="nb-NO" sz="3000" dirty="0" err="1" smtClean="0"/>
              <a:t>repr</a:t>
            </a:r>
            <a:r>
              <a:rPr lang="nb-NO" sz="3000" dirty="0" smtClean="0"/>
              <a:t> </a:t>
            </a:r>
            <a:r>
              <a:rPr lang="nb-NO" sz="3000" dirty="0" err="1" smtClean="0"/>
              <a:t>frå</a:t>
            </a:r>
            <a:r>
              <a:rPr lang="nb-NO" sz="3000" dirty="0" smtClean="0"/>
              <a:t> </a:t>
            </a:r>
            <a:r>
              <a:rPr lang="nb-NO" sz="3000" dirty="0"/>
              <a:t>fylket, kommunen og Atløy Vel SG for å finne ut om det lar seg </a:t>
            </a:r>
            <a:r>
              <a:rPr lang="nb-NO" sz="3000" dirty="0" err="1" smtClean="0"/>
              <a:t>gjere</a:t>
            </a:r>
            <a:r>
              <a:rPr lang="nb-NO" sz="3000" dirty="0" smtClean="0"/>
              <a:t> </a:t>
            </a:r>
            <a:r>
              <a:rPr lang="nb-NO" sz="3000" dirty="0"/>
              <a:t>å realisere Atløy bru </a:t>
            </a:r>
            <a:r>
              <a:rPr lang="nb-NO" sz="3000" dirty="0" err="1" smtClean="0"/>
              <a:t>utan</a:t>
            </a:r>
            <a:r>
              <a:rPr lang="nb-NO" sz="3000" dirty="0" smtClean="0"/>
              <a:t> </a:t>
            </a:r>
            <a:r>
              <a:rPr lang="nb-NO" sz="3000" dirty="0"/>
              <a:t>ordinære </a:t>
            </a:r>
            <a:r>
              <a:rPr lang="nb-NO" sz="3000" dirty="0" err="1" smtClean="0"/>
              <a:t>vegmidlar</a:t>
            </a:r>
            <a:r>
              <a:rPr lang="nb-NO" sz="3000" dirty="0" smtClean="0"/>
              <a:t>. </a:t>
            </a:r>
            <a:endParaRPr lang="nb-NO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/>
              <a:t>Historie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2400" dirty="0"/>
              <a:t>I denne gruppa satt Knut M Olsen, </a:t>
            </a:r>
            <a:r>
              <a:rPr lang="nb-NO" sz="2400" dirty="0" err="1" smtClean="0"/>
              <a:t>dåverande</a:t>
            </a:r>
            <a:r>
              <a:rPr lang="nb-NO" sz="2400" dirty="0" smtClean="0"/>
              <a:t> </a:t>
            </a:r>
            <a:r>
              <a:rPr lang="nb-NO" sz="2400" dirty="0" err="1" smtClean="0"/>
              <a:t>leiar</a:t>
            </a:r>
            <a:r>
              <a:rPr lang="nb-NO" sz="2400" dirty="0" smtClean="0"/>
              <a:t> i </a:t>
            </a:r>
            <a:r>
              <a:rPr lang="nb-NO" sz="2400" dirty="0" err="1" smtClean="0"/>
              <a:t>samferdlsekomiteen</a:t>
            </a:r>
            <a:r>
              <a:rPr lang="nb-NO" sz="2400" dirty="0" smtClean="0"/>
              <a:t> </a:t>
            </a:r>
            <a:r>
              <a:rPr lang="nb-NO" sz="2400" dirty="0"/>
              <a:t>S&amp;F, Aud Kari Steinsland </a:t>
            </a:r>
            <a:r>
              <a:rPr lang="nb-NO" sz="2400" dirty="0" err="1" smtClean="0"/>
              <a:t>ordførar</a:t>
            </a:r>
            <a:r>
              <a:rPr lang="nb-NO" sz="2400" dirty="0" smtClean="0"/>
              <a:t>, </a:t>
            </a:r>
            <a:r>
              <a:rPr lang="nb-NO" sz="2400" dirty="0"/>
              <a:t>Bjørn Arne </a:t>
            </a:r>
            <a:r>
              <a:rPr lang="nb-NO" sz="2400" dirty="0" err="1"/>
              <a:t>Mjåseth</a:t>
            </a:r>
            <a:r>
              <a:rPr lang="nb-NO" sz="2400" dirty="0"/>
              <a:t> SG samt rådmann i fylket og Askvoll kommune.</a:t>
            </a:r>
          </a:p>
          <a:p>
            <a:pPr eaLnBrk="1" hangingPunct="1">
              <a:lnSpc>
                <a:spcPct val="90000"/>
              </a:lnSpc>
            </a:pPr>
            <a:r>
              <a:rPr lang="nb-NO" sz="2400" dirty="0"/>
              <a:t>Gruppa hadde sitt første møte i starten av 2008 og hadde til </a:t>
            </a:r>
            <a:r>
              <a:rPr lang="nb-NO" sz="2400" dirty="0" err="1" smtClean="0"/>
              <a:t>saman</a:t>
            </a:r>
            <a:r>
              <a:rPr lang="nb-NO" sz="2400" dirty="0" smtClean="0"/>
              <a:t> </a:t>
            </a:r>
            <a:r>
              <a:rPr lang="nb-NO" sz="2400" dirty="0"/>
              <a:t>6 møter. </a:t>
            </a:r>
          </a:p>
          <a:p>
            <a:pPr eaLnBrk="1" hangingPunct="1">
              <a:lnSpc>
                <a:spcPct val="90000"/>
              </a:lnSpc>
            </a:pPr>
            <a:r>
              <a:rPr lang="nb-NO" sz="2400" dirty="0"/>
              <a:t>Det kom inn nye momenter under prosessen som 30 år for </a:t>
            </a:r>
            <a:r>
              <a:rPr lang="nb-NO" sz="2400" dirty="0" err="1" smtClean="0"/>
              <a:t>ferjeavløysningsmidlar</a:t>
            </a:r>
            <a:r>
              <a:rPr lang="nb-NO" sz="2400" dirty="0" smtClean="0"/>
              <a:t>, </a:t>
            </a:r>
            <a:r>
              <a:rPr lang="nb-NO" sz="2400" dirty="0"/>
              <a:t>nye </a:t>
            </a:r>
            <a:r>
              <a:rPr lang="nb-NO" sz="2400" dirty="0" smtClean="0"/>
              <a:t>ferjeruter</a:t>
            </a:r>
            <a:r>
              <a:rPr lang="nb-NO" sz="2400" dirty="0"/>
              <a:t>, utfordring med at Prestøy er freda.</a:t>
            </a:r>
          </a:p>
          <a:p>
            <a:pPr eaLnBrk="1" hangingPunct="1">
              <a:lnSpc>
                <a:spcPct val="90000"/>
              </a:lnSpc>
            </a:pPr>
            <a:r>
              <a:rPr lang="nb-NO" sz="2400" dirty="0" err="1" smtClean="0"/>
              <a:t>Korleis</a:t>
            </a:r>
            <a:r>
              <a:rPr lang="nb-NO" sz="2400" dirty="0" smtClean="0"/>
              <a:t> </a:t>
            </a:r>
            <a:r>
              <a:rPr lang="nb-NO" sz="2400" dirty="0" err="1" smtClean="0"/>
              <a:t>ferjeavløysningsmidlar</a:t>
            </a:r>
            <a:r>
              <a:rPr lang="nb-NO" sz="2400" dirty="0" smtClean="0"/>
              <a:t> </a:t>
            </a:r>
            <a:r>
              <a:rPr lang="nb-NO" sz="2400" dirty="0"/>
              <a:t>for </a:t>
            </a:r>
            <a:r>
              <a:rPr lang="nb-NO" sz="2400" dirty="0" smtClean="0"/>
              <a:t>fylkesveg </a:t>
            </a:r>
            <a:r>
              <a:rPr lang="nb-NO" sz="2400" dirty="0"/>
              <a:t>skal fungere er usikkert. Det er opp til </a:t>
            </a:r>
            <a:r>
              <a:rPr lang="nb-NO" sz="2400" dirty="0" smtClean="0"/>
              <a:t>kvart fylke</a:t>
            </a:r>
            <a:r>
              <a:rPr lang="nb-NO" sz="2400" dirty="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nb-NO" sz="2400" dirty="0"/>
              <a:t>Jan 2008 Ny </a:t>
            </a:r>
            <a:r>
              <a:rPr lang="nb-NO" sz="2400" dirty="0" err="1"/>
              <a:t>kostnadsberekning</a:t>
            </a:r>
            <a:r>
              <a:rPr lang="nb-NO" sz="2400" dirty="0"/>
              <a:t> </a:t>
            </a:r>
            <a:r>
              <a:rPr lang="nb-NO" sz="2400" dirty="0" err="1" smtClean="0"/>
              <a:t>frå</a:t>
            </a:r>
            <a:r>
              <a:rPr lang="nb-NO" sz="2400" dirty="0" smtClean="0"/>
              <a:t> vegkontoret </a:t>
            </a:r>
            <a:r>
              <a:rPr lang="nb-NO" sz="2400" dirty="0"/>
              <a:t>viser at bru til Atløy </a:t>
            </a:r>
            <a:r>
              <a:rPr lang="nb-NO" sz="2400" dirty="0" err="1">
                <a:solidFill>
                  <a:srgbClr val="FF0000"/>
                </a:solidFill>
              </a:rPr>
              <a:t>kostar</a:t>
            </a:r>
            <a:r>
              <a:rPr lang="nb-NO" sz="2400" dirty="0">
                <a:solidFill>
                  <a:srgbClr val="FF0000"/>
                </a:solidFill>
              </a:rPr>
              <a:t> 305 mill + - 40%. Videre </a:t>
            </a:r>
            <a:r>
              <a:rPr lang="nb-NO" sz="2400" dirty="0" smtClean="0">
                <a:solidFill>
                  <a:srgbClr val="FF0000"/>
                </a:solidFill>
              </a:rPr>
              <a:t>veg </a:t>
            </a:r>
            <a:r>
              <a:rPr lang="nb-NO" sz="2400" dirty="0">
                <a:solidFill>
                  <a:srgbClr val="FF0000"/>
                </a:solidFill>
              </a:rPr>
              <a:t>til Vilnes og </a:t>
            </a:r>
            <a:r>
              <a:rPr lang="nb-NO" sz="2400" dirty="0" smtClean="0">
                <a:solidFill>
                  <a:srgbClr val="FF0000"/>
                </a:solidFill>
              </a:rPr>
              <a:t>ferjekai blei </a:t>
            </a:r>
            <a:r>
              <a:rPr lang="nb-NO" sz="2400" dirty="0" err="1" smtClean="0">
                <a:solidFill>
                  <a:srgbClr val="FF0000"/>
                </a:solidFill>
              </a:rPr>
              <a:t>rekna</a:t>
            </a:r>
            <a:r>
              <a:rPr lang="nb-NO" sz="2400" dirty="0" smtClean="0">
                <a:solidFill>
                  <a:srgbClr val="FF0000"/>
                </a:solidFill>
              </a:rPr>
              <a:t> </a:t>
            </a:r>
            <a:r>
              <a:rPr lang="nb-NO" sz="2400" dirty="0">
                <a:solidFill>
                  <a:srgbClr val="FF0000"/>
                </a:solidFill>
              </a:rPr>
              <a:t>til ca 75 mill ekstra. </a:t>
            </a:r>
          </a:p>
          <a:p>
            <a:pPr eaLnBrk="1" hangingPunct="1">
              <a:lnSpc>
                <a:spcPct val="90000"/>
              </a:lnSpc>
            </a:pPr>
            <a:endParaRPr lang="nb-NO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/>
              <a:t>Historie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b-NO" sz="2400" dirty="0" err="1" smtClean="0"/>
              <a:t>Mykje</a:t>
            </a:r>
            <a:r>
              <a:rPr lang="nb-NO" sz="2400" dirty="0" smtClean="0"/>
              <a:t> </a:t>
            </a:r>
            <a:r>
              <a:rPr lang="nb-NO" sz="2400" dirty="0"/>
              <a:t>arbeid lagt ned av SG for å sikre best </a:t>
            </a:r>
            <a:r>
              <a:rPr lang="nb-NO" sz="2400" dirty="0" err="1" smtClean="0"/>
              <a:t>muleg</a:t>
            </a:r>
            <a:r>
              <a:rPr lang="nb-NO" sz="2400" dirty="0" smtClean="0"/>
              <a:t> ferjefrekvens </a:t>
            </a:r>
            <a:r>
              <a:rPr lang="nb-NO" sz="2400" dirty="0"/>
              <a:t>for det nye </a:t>
            </a:r>
            <a:r>
              <a:rPr lang="nb-NO" sz="2400" dirty="0" err="1" smtClean="0"/>
              <a:t>anbodet</a:t>
            </a:r>
            <a:r>
              <a:rPr lang="nb-NO" sz="2400" dirty="0" smtClean="0"/>
              <a:t> </a:t>
            </a:r>
            <a:r>
              <a:rPr lang="nb-NO" sz="2400" dirty="0"/>
              <a:t>på </a:t>
            </a:r>
            <a:r>
              <a:rPr lang="nb-NO" sz="2400" dirty="0" smtClean="0"/>
              <a:t>ferjedrift</a:t>
            </a:r>
            <a:r>
              <a:rPr lang="nb-NO" sz="2400" dirty="0"/>
              <a:t>. Atløy </a:t>
            </a:r>
            <a:r>
              <a:rPr lang="nb-NO" sz="2400" dirty="0" smtClean="0"/>
              <a:t>- Askvoll </a:t>
            </a:r>
            <a:r>
              <a:rPr lang="nb-NO" sz="2400" dirty="0"/>
              <a:t>var </a:t>
            </a:r>
            <a:r>
              <a:rPr lang="nb-NO" sz="2400" dirty="0" err="1" smtClean="0"/>
              <a:t>ein</a:t>
            </a:r>
            <a:r>
              <a:rPr lang="nb-NO" sz="2400" dirty="0" smtClean="0"/>
              <a:t> riksveg </a:t>
            </a:r>
            <a:r>
              <a:rPr lang="nb-NO" sz="2400" dirty="0"/>
              <a:t>med over 100 PBE i døgnet og hadde derfor krav til 21 avganger i døgnet. Klarte </a:t>
            </a:r>
            <a:r>
              <a:rPr lang="nb-NO" sz="2400" dirty="0" err="1" smtClean="0"/>
              <a:t>berre</a:t>
            </a:r>
            <a:r>
              <a:rPr lang="nb-NO" sz="2400" dirty="0" smtClean="0"/>
              <a:t> </a:t>
            </a:r>
            <a:r>
              <a:rPr lang="nb-NO" sz="2400" dirty="0"/>
              <a:t>å få til 18 fordi SVV </a:t>
            </a:r>
            <a:r>
              <a:rPr lang="nb-NO" sz="2400" dirty="0" err="1" smtClean="0"/>
              <a:t>rekna</a:t>
            </a:r>
            <a:r>
              <a:rPr lang="nb-NO" sz="2400" dirty="0" smtClean="0"/>
              <a:t> </a:t>
            </a:r>
            <a:r>
              <a:rPr lang="nb-NO" sz="2400" dirty="0"/>
              <a:t>inn 3 avganger </a:t>
            </a:r>
            <a:r>
              <a:rPr lang="nb-NO" sz="2400" dirty="0" err="1" smtClean="0"/>
              <a:t>frå</a:t>
            </a:r>
            <a:r>
              <a:rPr lang="nb-NO" sz="2400" dirty="0" smtClean="0"/>
              <a:t> </a:t>
            </a:r>
            <a:r>
              <a:rPr lang="nb-NO" sz="2400" dirty="0"/>
              <a:t>Askvoll til Fure som </a:t>
            </a:r>
            <a:r>
              <a:rPr lang="nb-NO" sz="2400" dirty="0" err="1" smtClean="0"/>
              <a:t>tellande</a:t>
            </a:r>
            <a:r>
              <a:rPr lang="nb-NO" sz="2400" dirty="0"/>
              <a:t>. Dermed </a:t>
            </a:r>
            <a:r>
              <a:rPr lang="nb-NO" sz="2400" dirty="0" smtClean="0"/>
              <a:t>meinte </a:t>
            </a:r>
            <a:r>
              <a:rPr lang="nb-NO" sz="2400" dirty="0" err="1" smtClean="0"/>
              <a:t>dei</a:t>
            </a:r>
            <a:r>
              <a:rPr lang="nb-NO" sz="2400" dirty="0" smtClean="0"/>
              <a:t> </a:t>
            </a:r>
            <a:r>
              <a:rPr lang="nb-NO" sz="2400" dirty="0" err="1" smtClean="0"/>
              <a:t>sjølv</a:t>
            </a:r>
            <a:r>
              <a:rPr lang="nb-NO" sz="2400" dirty="0" smtClean="0"/>
              <a:t> </a:t>
            </a:r>
            <a:r>
              <a:rPr lang="nb-NO" sz="2400" dirty="0"/>
              <a:t>at </a:t>
            </a:r>
            <a:r>
              <a:rPr lang="nb-NO" sz="2400" dirty="0" err="1" smtClean="0"/>
              <a:t>dei</a:t>
            </a:r>
            <a:r>
              <a:rPr lang="nb-NO" sz="2400" dirty="0" smtClean="0"/>
              <a:t> </a:t>
            </a:r>
            <a:r>
              <a:rPr lang="nb-NO" sz="2400" dirty="0"/>
              <a:t>oppfylte </a:t>
            </a:r>
            <a:r>
              <a:rPr lang="nb-NO" sz="2400" dirty="0" smtClean="0"/>
              <a:t>krava </a:t>
            </a:r>
            <a:r>
              <a:rPr lang="nb-NO" sz="2400" dirty="0"/>
              <a:t>i NTP for 21 avganger til Atløy. </a:t>
            </a:r>
          </a:p>
          <a:p>
            <a:pPr eaLnBrk="1" hangingPunct="1">
              <a:lnSpc>
                <a:spcPct val="80000"/>
              </a:lnSpc>
            </a:pPr>
            <a:r>
              <a:rPr lang="nb-NO" sz="2400" dirty="0"/>
              <a:t>18 avganger var jo </a:t>
            </a:r>
            <a:r>
              <a:rPr lang="nb-NO" sz="2400" dirty="0" smtClean="0"/>
              <a:t>ei </a:t>
            </a:r>
            <a:r>
              <a:rPr lang="nb-NO" sz="2400" dirty="0" err="1" smtClean="0"/>
              <a:t>betring</a:t>
            </a:r>
            <a:r>
              <a:rPr lang="nb-NO" sz="2400" dirty="0" smtClean="0"/>
              <a:t> </a:t>
            </a:r>
            <a:r>
              <a:rPr lang="nb-NO" sz="2400" dirty="0"/>
              <a:t>og det var viktig for å kunne ha </a:t>
            </a:r>
            <a:r>
              <a:rPr lang="nb-NO" sz="2400" dirty="0" smtClean="0"/>
              <a:t>ei </a:t>
            </a:r>
            <a:r>
              <a:rPr lang="nb-NO" sz="2400" dirty="0" err="1" smtClean="0"/>
              <a:t>samferdsle</a:t>
            </a:r>
            <a:r>
              <a:rPr lang="nb-NO" sz="2400" dirty="0" smtClean="0"/>
              <a:t> </a:t>
            </a:r>
            <a:r>
              <a:rPr lang="nb-NO" sz="2400" dirty="0"/>
              <a:t>som vi kan leve med til brua </a:t>
            </a:r>
            <a:r>
              <a:rPr lang="nb-NO" sz="2400" dirty="0" smtClean="0"/>
              <a:t>vert </a:t>
            </a:r>
            <a:r>
              <a:rPr lang="nb-NO" sz="2400" dirty="0" smtClean="0"/>
              <a:t>realisert</a:t>
            </a:r>
            <a:r>
              <a:rPr lang="nb-NO" sz="2400" dirty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nb-NO" sz="2400" dirty="0"/>
              <a:t>April </a:t>
            </a:r>
            <a:r>
              <a:rPr lang="nb-NO" sz="2400" dirty="0" smtClean="0"/>
              <a:t>2009 -  </a:t>
            </a:r>
            <a:r>
              <a:rPr lang="nb-NO" sz="2400" dirty="0"/>
              <a:t>Askvoll kommunestyre vedtok å arbeide for å realisere Atløy bru ved hjelp av utradisjonell finansiering. Det vart bestemt at </a:t>
            </a:r>
            <a:r>
              <a:rPr lang="nb-NO" sz="2400" dirty="0" smtClean="0"/>
              <a:t>vegen </a:t>
            </a:r>
            <a:r>
              <a:rPr lang="nb-NO" sz="2400" dirty="0"/>
              <a:t>skal stoppe i Grov slik som i 1990.</a:t>
            </a:r>
          </a:p>
          <a:p>
            <a:pPr eaLnBrk="1" hangingPunct="1">
              <a:lnSpc>
                <a:spcPct val="80000"/>
              </a:lnSpc>
            </a:pPr>
            <a:r>
              <a:rPr lang="nb-NO" sz="2400" dirty="0"/>
              <a:t>Juni 2009 </a:t>
            </a:r>
            <a:r>
              <a:rPr lang="nb-NO" sz="2400" dirty="0" smtClean="0"/>
              <a:t> - Hadde </a:t>
            </a:r>
            <a:r>
              <a:rPr lang="nb-NO" sz="2400" dirty="0"/>
              <a:t>gruppa sitt foreløpige siste møte. Her kom det </a:t>
            </a:r>
            <a:r>
              <a:rPr lang="nb-NO" sz="2400" dirty="0" smtClean="0"/>
              <a:t>fram </a:t>
            </a:r>
            <a:r>
              <a:rPr lang="nb-NO" sz="2400" dirty="0" err="1" smtClean="0"/>
              <a:t>ein</a:t>
            </a:r>
            <a:r>
              <a:rPr lang="nb-NO" sz="2400" dirty="0" smtClean="0"/>
              <a:t> </a:t>
            </a:r>
            <a:r>
              <a:rPr lang="nb-NO" sz="2400" dirty="0"/>
              <a:t>del nye </a:t>
            </a:r>
            <a:r>
              <a:rPr lang="nb-NO" sz="2400" dirty="0" smtClean="0"/>
              <a:t>moment </a:t>
            </a:r>
            <a:r>
              <a:rPr lang="nb-NO" sz="2400" dirty="0"/>
              <a:t>som var meget positive for Atløy brua. </a:t>
            </a:r>
          </a:p>
          <a:p>
            <a:pPr eaLnBrk="1" hangingPunct="1">
              <a:lnSpc>
                <a:spcPct val="80000"/>
              </a:lnSpc>
            </a:pPr>
            <a:endParaRPr lang="nb-NO" sz="2500" dirty="0"/>
          </a:p>
          <a:p>
            <a:pPr eaLnBrk="1" hangingPunct="1">
              <a:lnSpc>
                <a:spcPct val="80000"/>
              </a:lnSpc>
            </a:pPr>
            <a:endParaRPr lang="nb-NO" sz="2500" dirty="0"/>
          </a:p>
          <a:p>
            <a:pPr eaLnBrk="1" hangingPunct="1">
              <a:lnSpc>
                <a:spcPct val="80000"/>
              </a:lnSpc>
            </a:pPr>
            <a:endParaRPr lang="nb-NO" sz="2500" dirty="0"/>
          </a:p>
          <a:p>
            <a:pPr eaLnBrk="1" hangingPunct="1">
              <a:lnSpc>
                <a:spcPct val="80000"/>
              </a:lnSpc>
            </a:pPr>
            <a:endParaRPr lang="nb-NO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/>
              <a:t>Historie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2400" dirty="0"/>
              <a:t>Nye </a:t>
            </a:r>
            <a:r>
              <a:rPr lang="nb-NO" sz="2400" dirty="0" smtClean="0"/>
              <a:t>tal </a:t>
            </a:r>
            <a:r>
              <a:rPr lang="nb-NO" sz="2400" dirty="0"/>
              <a:t>for </a:t>
            </a:r>
            <a:r>
              <a:rPr lang="nb-NO" sz="2400" dirty="0" err="1" smtClean="0"/>
              <a:t>ferjeavløysningsmidlar</a:t>
            </a:r>
            <a:r>
              <a:rPr lang="nb-NO" sz="2400" dirty="0" smtClean="0"/>
              <a:t> </a:t>
            </a:r>
            <a:r>
              <a:rPr lang="nb-NO" sz="2400" dirty="0"/>
              <a:t>frigjort ved realisering av Atløybru, blir bekreftet </a:t>
            </a:r>
            <a:r>
              <a:rPr lang="nb-NO" sz="2400" dirty="0" err="1" smtClean="0"/>
              <a:t>frå</a:t>
            </a:r>
            <a:r>
              <a:rPr lang="nb-NO" sz="2400" dirty="0" smtClean="0"/>
              <a:t> </a:t>
            </a:r>
            <a:r>
              <a:rPr lang="nb-NO" sz="2400" dirty="0"/>
              <a:t>Statens vegvesen </a:t>
            </a:r>
            <a:r>
              <a:rPr lang="nb-NO" sz="2400" dirty="0" err="1"/>
              <a:t>reg</a:t>
            </a:r>
            <a:r>
              <a:rPr lang="nb-NO" sz="2400" dirty="0"/>
              <a:t> vest </a:t>
            </a:r>
            <a:r>
              <a:rPr lang="nb-NO" sz="2400" dirty="0">
                <a:solidFill>
                  <a:srgbClr val="FF0000"/>
                </a:solidFill>
              </a:rPr>
              <a:t>(Bergen)</a:t>
            </a:r>
            <a:r>
              <a:rPr lang="nb-NO" sz="2400" dirty="0"/>
              <a:t> til ca 12 mill i driftsutgifter og ca 4 mill i kapitalkost. </a:t>
            </a:r>
            <a:r>
              <a:rPr lang="nb-NO" sz="2400" dirty="0" err="1"/>
              <a:t>Dvs</a:t>
            </a:r>
            <a:r>
              <a:rPr lang="nb-NO" sz="2400" dirty="0"/>
              <a:t> at etter at brua står ferdig, vil staten betale ut ca 16 mill kroner pr år i de neste 30 år. Totalt blir dette ca 492 mill kroner. Knut M Olsen måtte ut av S&amp;F fylke for å få innhentet </a:t>
            </a:r>
            <a:r>
              <a:rPr lang="nb-NO" sz="2400" dirty="0" smtClean="0"/>
              <a:t>talene</a:t>
            </a:r>
            <a:r>
              <a:rPr lang="nb-NO" sz="2400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nb-NO" sz="2400" dirty="0" err="1" smtClean="0"/>
              <a:t>Tala</a:t>
            </a:r>
            <a:r>
              <a:rPr lang="nb-NO" sz="2400" dirty="0" smtClean="0"/>
              <a:t> </a:t>
            </a:r>
            <a:r>
              <a:rPr lang="nb-NO" sz="2400" dirty="0"/>
              <a:t>er </a:t>
            </a:r>
            <a:r>
              <a:rPr lang="nb-NO" sz="2400" dirty="0" err="1" smtClean="0"/>
              <a:t>frå</a:t>
            </a:r>
            <a:r>
              <a:rPr lang="nb-NO" sz="2400" dirty="0" smtClean="0"/>
              <a:t> </a:t>
            </a:r>
            <a:r>
              <a:rPr lang="nb-NO" sz="2400" dirty="0"/>
              <a:t>driftsår 2007 og 2008.</a:t>
            </a:r>
          </a:p>
          <a:p>
            <a:pPr eaLnBrk="1" hangingPunct="1">
              <a:lnSpc>
                <a:spcPct val="90000"/>
              </a:lnSpc>
            </a:pPr>
            <a:r>
              <a:rPr lang="nb-NO" sz="2400" dirty="0"/>
              <a:t>Atløy Vel SG sine </a:t>
            </a:r>
            <a:r>
              <a:rPr lang="nb-NO" sz="2400" dirty="0" smtClean="0"/>
              <a:t>tal </a:t>
            </a:r>
            <a:r>
              <a:rPr lang="nb-NO" sz="2400" dirty="0"/>
              <a:t>bommet med ca 5000 kroner.</a:t>
            </a:r>
          </a:p>
          <a:p>
            <a:pPr eaLnBrk="1" hangingPunct="1">
              <a:lnSpc>
                <a:spcPct val="90000"/>
              </a:lnSpc>
            </a:pPr>
            <a:r>
              <a:rPr lang="nb-NO" sz="2400" dirty="0"/>
              <a:t>Brua var </a:t>
            </a:r>
            <a:r>
              <a:rPr lang="nb-NO" sz="2400" dirty="0" err="1"/>
              <a:t>kostnadsrekna</a:t>
            </a:r>
            <a:r>
              <a:rPr lang="nb-NO" sz="2400" dirty="0"/>
              <a:t> til 300 mill + - 40% som i verste tilfelle blir 420 mill. Dette viser at brua ville betale seg selv kun ved hjelp av </a:t>
            </a:r>
            <a:r>
              <a:rPr lang="nb-NO" sz="2400" dirty="0" err="1" smtClean="0"/>
              <a:t>ferjeavløsmidl</a:t>
            </a:r>
            <a:r>
              <a:rPr lang="nb-NO" sz="3000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nb-NO" sz="2400" dirty="0"/>
              <a:t>Knut M Olsen gir klar beskjed til Askvoll kommune at neste steg er kommunedelsplan.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Historie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/>
              <a:t>Askvoll kommune lager </a:t>
            </a:r>
            <a:r>
              <a:rPr lang="nb-NO" sz="2800" dirty="0" err="1" smtClean="0"/>
              <a:t>eit</a:t>
            </a:r>
            <a:r>
              <a:rPr lang="nb-NO" sz="2800" dirty="0" smtClean="0"/>
              <a:t> </a:t>
            </a:r>
            <a:r>
              <a:rPr lang="nb-NO" sz="2800" dirty="0"/>
              <a:t>fond for å bygge opp kapital til planlegging av Atløysambandet. Det </a:t>
            </a:r>
            <a:r>
              <a:rPr lang="nb-NO" sz="2800" dirty="0" smtClean="0"/>
              <a:t>blei </a:t>
            </a:r>
            <a:r>
              <a:rPr lang="nb-NO" sz="2800" dirty="0" err="1" smtClean="0"/>
              <a:t>årleg</a:t>
            </a:r>
            <a:r>
              <a:rPr lang="nb-NO" sz="2800" dirty="0" smtClean="0"/>
              <a:t> </a:t>
            </a:r>
            <a:r>
              <a:rPr lang="nb-NO" sz="2800" dirty="0"/>
              <a:t>satt av </a:t>
            </a:r>
            <a:r>
              <a:rPr lang="nb-NO" sz="2800" dirty="0" err="1" smtClean="0"/>
              <a:t>midlar</a:t>
            </a:r>
            <a:r>
              <a:rPr lang="nb-NO" sz="2800" dirty="0" smtClean="0"/>
              <a:t> </a:t>
            </a:r>
            <a:r>
              <a:rPr lang="nb-NO" sz="2800" dirty="0"/>
              <a:t>i dette fondet. Folket på Atløy støtta med 230 000 kr.</a:t>
            </a:r>
          </a:p>
          <a:p>
            <a:r>
              <a:rPr lang="nb-NO" sz="2800" dirty="0"/>
              <a:t>2010 nytt </a:t>
            </a:r>
            <a:r>
              <a:rPr lang="nb-NO" sz="2800" dirty="0" err="1" smtClean="0"/>
              <a:t>ferjeanbod</a:t>
            </a:r>
            <a:r>
              <a:rPr lang="nb-NO" sz="2800" dirty="0" smtClean="0"/>
              <a:t> trer i </a:t>
            </a:r>
            <a:r>
              <a:rPr lang="nb-NO" sz="2800" dirty="0"/>
              <a:t>kraft. </a:t>
            </a:r>
            <a:r>
              <a:rPr lang="nb-NO" sz="2800" dirty="0" smtClean="0"/>
              <a:t>Det </a:t>
            </a:r>
            <a:r>
              <a:rPr lang="nb-NO" sz="2800" dirty="0" err="1" smtClean="0"/>
              <a:t>kostar</a:t>
            </a:r>
            <a:r>
              <a:rPr lang="nb-NO" sz="2800" dirty="0" smtClean="0"/>
              <a:t> </a:t>
            </a:r>
            <a:r>
              <a:rPr lang="nb-NO" sz="2800" dirty="0"/>
              <a:t>18,9 mill pr år for det indre sambandet og 16,1 mill for ytre samband. </a:t>
            </a:r>
            <a:r>
              <a:rPr lang="nb-NO" sz="2800" dirty="0"/>
              <a:t>F</a:t>
            </a:r>
            <a:r>
              <a:rPr lang="nb-NO" sz="2800" dirty="0" smtClean="0"/>
              <a:t>erjene </a:t>
            </a:r>
            <a:r>
              <a:rPr lang="nb-NO" sz="2800" dirty="0"/>
              <a:t>i Askvoll er </a:t>
            </a:r>
            <a:r>
              <a:rPr lang="nb-NO" sz="2800" dirty="0" err="1" smtClean="0"/>
              <a:t>no</a:t>
            </a:r>
            <a:r>
              <a:rPr lang="nb-NO" sz="2800" dirty="0" smtClean="0"/>
              <a:t> fylkesveg.</a:t>
            </a:r>
            <a:endParaRPr lang="nb-NO" sz="2800" dirty="0"/>
          </a:p>
          <a:p>
            <a:r>
              <a:rPr lang="nb-NO" sz="2800" dirty="0"/>
              <a:t>Ny </a:t>
            </a:r>
            <a:r>
              <a:rPr lang="nb-NO" sz="2800" dirty="0" smtClean="0"/>
              <a:t>ferjekai </a:t>
            </a:r>
            <a:r>
              <a:rPr lang="nb-NO" sz="2800" dirty="0"/>
              <a:t>på Askvoll </a:t>
            </a:r>
            <a:r>
              <a:rPr lang="nb-NO" sz="2800" dirty="0" err="1" smtClean="0"/>
              <a:t>opna</a:t>
            </a:r>
            <a:r>
              <a:rPr lang="nb-NO" sz="2800" dirty="0" smtClean="0"/>
              <a:t>. </a:t>
            </a:r>
            <a:r>
              <a:rPr lang="nb-NO" sz="2800" dirty="0"/>
              <a:t>Kostnad 35 mill kr.</a:t>
            </a:r>
          </a:p>
          <a:p>
            <a:endParaRPr lang="nb-NO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Historie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2012 Nytt kostnadsoverslag klart frå Statens vegvesen viste at bru til Atløy </a:t>
            </a:r>
            <a:r>
              <a:rPr lang="nb-NO" dirty="0" err="1" smtClean="0"/>
              <a:t>no</a:t>
            </a:r>
            <a:r>
              <a:rPr lang="nb-NO" dirty="0" smtClean="0"/>
              <a:t> </a:t>
            </a:r>
            <a:r>
              <a:rPr lang="nb-NO" dirty="0"/>
              <a:t>vil </a:t>
            </a:r>
            <a:r>
              <a:rPr lang="nb-NO" dirty="0">
                <a:solidFill>
                  <a:srgbClr val="FF0000"/>
                </a:solidFill>
              </a:rPr>
              <a:t>koste over 700 mill + - 40%.</a:t>
            </a:r>
            <a:r>
              <a:rPr lang="nb-NO" dirty="0"/>
              <a:t> Kostnadene med bygging av brua har med andre ord </a:t>
            </a:r>
            <a:r>
              <a:rPr lang="nb-NO" dirty="0">
                <a:solidFill>
                  <a:srgbClr val="FF0000"/>
                </a:solidFill>
              </a:rPr>
              <a:t>økt med 700% frå 1992</a:t>
            </a:r>
            <a:r>
              <a:rPr lang="nb-NO" dirty="0"/>
              <a:t> og med over </a:t>
            </a:r>
            <a:r>
              <a:rPr lang="nb-NO" dirty="0">
                <a:solidFill>
                  <a:srgbClr val="FF0000"/>
                </a:solidFill>
              </a:rPr>
              <a:t>230% frå 2008</a:t>
            </a:r>
            <a:r>
              <a:rPr lang="nb-NO" dirty="0"/>
              <a:t>. </a:t>
            </a:r>
          </a:p>
          <a:p>
            <a:r>
              <a:rPr lang="nb-NO" dirty="0"/>
              <a:t>Sep 2012: Askvoll sin søknad om støtte til kommunedelsplan, blir </a:t>
            </a:r>
            <a:r>
              <a:rPr lang="nb-NO" b="1" dirty="0"/>
              <a:t>avslått</a:t>
            </a:r>
            <a:r>
              <a:rPr lang="nb-NO" dirty="0"/>
              <a:t> av </a:t>
            </a:r>
            <a:r>
              <a:rPr lang="nb-NO" dirty="0" err="1" smtClean="0"/>
              <a:t>fleirtalet</a:t>
            </a:r>
            <a:r>
              <a:rPr lang="nb-NO" dirty="0" smtClean="0"/>
              <a:t> </a:t>
            </a:r>
            <a:r>
              <a:rPr lang="nb-NO" dirty="0"/>
              <a:t>i fylkestinget.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Historie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/>
              <a:t>Fylkestinget tar med dette </a:t>
            </a:r>
            <a:r>
              <a:rPr lang="nb-NO" sz="2400" dirty="0" err="1" smtClean="0"/>
              <a:t>ikkje</a:t>
            </a:r>
            <a:r>
              <a:rPr lang="nb-NO" sz="2400" dirty="0" smtClean="0"/>
              <a:t> </a:t>
            </a:r>
            <a:r>
              <a:rPr lang="nb-NO" sz="2400" dirty="0"/>
              <a:t>ansvar for å finne ut om Atløysambandet kan </a:t>
            </a:r>
            <a:r>
              <a:rPr lang="nb-NO" sz="2400" dirty="0" err="1" smtClean="0"/>
              <a:t>finansierast</a:t>
            </a:r>
            <a:r>
              <a:rPr lang="nb-NO" sz="2400" dirty="0" smtClean="0"/>
              <a:t> </a:t>
            </a:r>
            <a:r>
              <a:rPr lang="nb-NO" sz="2400" dirty="0"/>
              <a:t>ved bruk av </a:t>
            </a:r>
            <a:r>
              <a:rPr lang="nb-NO" sz="2400" dirty="0" err="1" smtClean="0"/>
              <a:t>ferjesubsidiar</a:t>
            </a:r>
            <a:r>
              <a:rPr lang="nb-NO" sz="2400" dirty="0"/>
              <a:t>. Med andre ord er det </a:t>
            </a:r>
            <a:r>
              <a:rPr lang="nb-NO" sz="2400" dirty="0" err="1" smtClean="0"/>
              <a:t>no</a:t>
            </a:r>
            <a:r>
              <a:rPr lang="nb-NO" sz="2400" dirty="0" smtClean="0"/>
              <a:t> </a:t>
            </a:r>
            <a:r>
              <a:rPr lang="nb-NO" sz="2400" dirty="0"/>
              <a:t>Askvoll kommune som har ansvaret for å bevise at dette er </a:t>
            </a:r>
            <a:r>
              <a:rPr lang="nb-NO" sz="2400" dirty="0" err="1" smtClean="0"/>
              <a:t>muleg</a:t>
            </a:r>
            <a:r>
              <a:rPr lang="nb-NO" sz="2400" dirty="0"/>
              <a:t>.</a:t>
            </a:r>
          </a:p>
          <a:p>
            <a:r>
              <a:rPr lang="nb-NO" sz="2400" dirty="0"/>
              <a:t>I mange år har vi </a:t>
            </a:r>
            <a:r>
              <a:rPr lang="nb-NO" sz="2400" dirty="0" err="1" smtClean="0"/>
              <a:t>vore</a:t>
            </a:r>
            <a:r>
              <a:rPr lang="nb-NO" sz="2400" dirty="0" smtClean="0"/>
              <a:t> </a:t>
            </a:r>
            <a:r>
              <a:rPr lang="nb-NO" sz="2400" dirty="0"/>
              <a:t>gjennom </a:t>
            </a:r>
            <a:r>
              <a:rPr lang="nb-NO" sz="2400" dirty="0" err="1" smtClean="0"/>
              <a:t>ein</a:t>
            </a:r>
            <a:r>
              <a:rPr lang="nb-NO" sz="2400" dirty="0" smtClean="0"/>
              <a:t> </a:t>
            </a:r>
            <a:r>
              <a:rPr lang="nb-NO" sz="2400" dirty="0"/>
              <a:t>katt </a:t>
            </a:r>
            <a:r>
              <a:rPr lang="nb-NO" sz="2400" dirty="0" smtClean="0"/>
              <a:t>og mus leik </a:t>
            </a:r>
            <a:r>
              <a:rPr lang="nb-NO" sz="2400" dirty="0"/>
              <a:t>med </a:t>
            </a:r>
            <a:r>
              <a:rPr lang="nb-NO" sz="2400" dirty="0" smtClean="0"/>
              <a:t>omsyn til </a:t>
            </a:r>
            <a:r>
              <a:rPr lang="nb-NO" sz="2400" dirty="0"/>
              <a:t>kostnader ved bygging av Atløysambandet og </a:t>
            </a:r>
            <a:r>
              <a:rPr lang="nb-NO" sz="2400" dirty="0"/>
              <a:t>k</a:t>
            </a:r>
            <a:r>
              <a:rPr lang="nb-NO" sz="2400" dirty="0" smtClean="0"/>
              <a:t>or </a:t>
            </a:r>
            <a:r>
              <a:rPr lang="nb-NO" sz="2400" dirty="0" err="1" smtClean="0"/>
              <a:t>mykje</a:t>
            </a:r>
            <a:r>
              <a:rPr lang="nb-NO" sz="2400" dirty="0" smtClean="0"/>
              <a:t> </a:t>
            </a:r>
            <a:r>
              <a:rPr lang="nb-NO" sz="2400" dirty="0" err="1" smtClean="0"/>
              <a:t>pengar</a:t>
            </a:r>
            <a:r>
              <a:rPr lang="nb-NO" sz="2400" dirty="0" smtClean="0"/>
              <a:t> </a:t>
            </a:r>
            <a:r>
              <a:rPr lang="nb-NO" sz="2400" dirty="0"/>
              <a:t>Atløysambandet kan </a:t>
            </a:r>
            <a:r>
              <a:rPr lang="nb-NO" sz="2400" dirty="0" smtClean="0"/>
              <a:t>løyse </a:t>
            </a:r>
            <a:r>
              <a:rPr lang="nb-NO" sz="2400" dirty="0"/>
              <a:t>ut som </a:t>
            </a:r>
            <a:r>
              <a:rPr lang="nb-NO" sz="2400" dirty="0" err="1" smtClean="0"/>
              <a:t>ferjeavløysningsmidlar</a:t>
            </a:r>
            <a:r>
              <a:rPr lang="nb-NO" sz="2400" dirty="0"/>
              <a:t>. Vi i Atløy Vel SG har alltid sagt at Atløysambandet vil betale seg </a:t>
            </a:r>
            <a:r>
              <a:rPr lang="nb-NO" sz="2400" dirty="0" err="1" smtClean="0"/>
              <a:t>sjølv</a:t>
            </a:r>
            <a:r>
              <a:rPr lang="nb-NO" sz="2400" dirty="0" smtClean="0"/>
              <a:t>.</a:t>
            </a:r>
            <a:endParaRPr lang="nb-NO" sz="2400" dirty="0"/>
          </a:p>
          <a:p>
            <a:r>
              <a:rPr lang="nb-NO" sz="2400" dirty="0"/>
              <a:t>Askvoll kommune vedtar å utføre en kommunedelsplan for Atløysambandet med </a:t>
            </a:r>
            <a:r>
              <a:rPr lang="nb-NO" sz="2400" dirty="0" err="1" smtClean="0"/>
              <a:t>midlar</a:t>
            </a:r>
            <a:r>
              <a:rPr lang="nb-NO" sz="2400" dirty="0" smtClean="0"/>
              <a:t> </a:t>
            </a:r>
            <a:r>
              <a:rPr lang="nb-NO" sz="2400" dirty="0" err="1" smtClean="0"/>
              <a:t>dei</a:t>
            </a:r>
            <a:r>
              <a:rPr lang="nb-NO" sz="2400" dirty="0" smtClean="0"/>
              <a:t> </a:t>
            </a:r>
            <a:r>
              <a:rPr lang="nb-NO" sz="2400" dirty="0"/>
              <a:t>hadde </a:t>
            </a:r>
            <a:r>
              <a:rPr lang="nb-NO" sz="2400" dirty="0" err="1" smtClean="0"/>
              <a:t>sjølv</a:t>
            </a:r>
            <a:r>
              <a:rPr lang="nb-NO" sz="2400" dirty="0"/>
              <a:t>, samt </a:t>
            </a:r>
            <a:r>
              <a:rPr lang="nb-NO" sz="2400" dirty="0" err="1" smtClean="0"/>
              <a:t>midlar</a:t>
            </a:r>
            <a:r>
              <a:rPr lang="nb-NO" sz="2400" dirty="0" smtClean="0"/>
              <a:t> </a:t>
            </a:r>
            <a:r>
              <a:rPr lang="nb-NO" sz="2400" dirty="0" err="1" smtClean="0"/>
              <a:t>frå</a:t>
            </a:r>
            <a:r>
              <a:rPr lang="nb-NO" sz="2400" dirty="0" smtClean="0"/>
              <a:t> </a:t>
            </a:r>
            <a:r>
              <a:rPr lang="nb-NO" sz="2400" dirty="0"/>
              <a:t>folket på Atløy.</a:t>
            </a:r>
          </a:p>
          <a:p>
            <a:pPr marL="0" indent="0">
              <a:buNone/>
            </a:pPr>
            <a:endParaRPr lang="nb-NO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Historie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nb-NO" dirty="0"/>
              <a:t>Desember 2013 kunne </a:t>
            </a:r>
            <a:r>
              <a:rPr lang="nb-NO" dirty="0" err="1" smtClean="0"/>
              <a:t>ein</a:t>
            </a:r>
            <a:r>
              <a:rPr lang="nb-NO" dirty="0" smtClean="0"/>
              <a:t> </a:t>
            </a:r>
            <a:r>
              <a:rPr lang="nb-NO" dirty="0"/>
              <a:t>lese i Avisa Firda at </a:t>
            </a:r>
            <a:r>
              <a:rPr lang="nb-NO" dirty="0" smtClean="0"/>
              <a:t>planarbeid </a:t>
            </a:r>
            <a:r>
              <a:rPr lang="nb-NO" dirty="0"/>
              <a:t>for Atløysambandet </a:t>
            </a:r>
            <a:r>
              <a:rPr lang="nb-NO" dirty="0" err="1" smtClean="0"/>
              <a:t>startar</a:t>
            </a:r>
            <a:r>
              <a:rPr lang="nb-NO" dirty="0" smtClean="0"/>
              <a:t> </a:t>
            </a:r>
            <a:r>
              <a:rPr lang="nb-NO" dirty="0"/>
              <a:t>opp. </a:t>
            </a:r>
            <a:r>
              <a:rPr lang="nb-NO" dirty="0" smtClean="0"/>
              <a:t>Det </a:t>
            </a:r>
            <a:r>
              <a:rPr lang="nb-NO" dirty="0"/>
              <a:t>kunne vi også i November 1989, men </a:t>
            </a:r>
            <a:r>
              <a:rPr lang="nb-NO" dirty="0" err="1" smtClean="0"/>
              <a:t>no</a:t>
            </a:r>
            <a:r>
              <a:rPr lang="nb-NO" dirty="0" smtClean="0"/>
              <a:t> </a:t>
            </a:r>
            <a:r>
              <a:rPr lang="nb-NO" dirty="0"/>
              <a:t>var det Askvoll kommune som hadde </a:t>
            </a:r>
            <a:r>
              <a:rPr lang="nb-NO" dirty="0" smtClean="0"/>
              <a:t>hyra </a:t>
            </a:r>
            <a:r>
              <a:rPr lang="nb-NO" dirty="0"/>
              <a:t>inn Rambøll for å </a:t>
            </a:r>
            <a:r>
              <a:rPr lang="nb-NO" dirty="0" err="1" smtClean="0"/>
              <a:t>gjere</a:t>
            </a:r>
            <a:r>
              <a:rPr lang="nb-NO" dirty="0" smtClean="0"/>
              <a:t> </a:t>
            </a:r>
            <a:r>
              <a:rPr lang="nb-NO" dirty="0"/>
              <a:t>jobben.</a:t>
            </a:r>
          </a:p>
          <a:p>
            <a:r>
              <a:rPr lang="nb-NO" dirty="0"/>
              <a:t>Samtidig som planarbeidet pågikk, var Askvoll kommune aktive i arbeidet på sentralt hold med å finne </a:t>
            </a:r>
            <a:r>
              <a:rPr lang="nb-NO" dirty="0" err="1" smtClean="0"/>
              <a:t>løysingar</a:t>
            </a:r>
            <a:r>
              <a:rPr lang="nb-NO" dirty="0" smtClean="0"/>
              <a:t> </a:t>
            </a:r>
            <a:r>
              <a:rPr lang="nb-NO" dirty="0"/>
              <a:t>på </a:t>
            </a:r>
            <a:r>
              <a:rPr lang="nb-NO" dirty="0" err="1" smtClean="0"/>
              <a:t>korleis</a:t>
            </a:r>
            <a:r>
              <a:rPr lang="nb-NO" dirty="0" smtClean="0"/>
              <a:t> </a:t>
            </a:r>
            <a:r>
              <a:rPr lang="nb-NO" dirty="0" err="1" smtClean="0"/>
              <a:t>ferjeavløysningsmidlar</a:t>
            </a:r>
            <a:r>
              <a:rPr lang="nb-NO" dirty="0" smtClean="0"/>
              <a:t> </a:t>
            </a:r>
            <a:r>
              <a:rPr lang="nb-NO" dirty="0"/>
              <a:t>skulle fungere for </a:t>
            </a:r>
            <a:r>
              <a:rPr lang="nb-NO" dirty="0" smtClean="0"/>
              <a:t>fylkesveger</a:t>
            </a:r>
            <a:r>
              <a:rPr lang="nb-NO" dirty="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Historie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nb-NO" dirty="0"/>
              <a:t>April 2015 besøkte Stortings komiteleder Helge Andre Njåstad Atløy, for å få informasjon om Atløysambandet. </a:t>
            </a:r>
          </a:p>
          <a:p>
            <a:r>
              <a:rPr lang="nn-NO" dirty="0"/>
              <a:t>2016 starter nytt </a:t>
            </a:r>
            <a:r>
              <a:rPr lang="nn-NO" dirty="0" smtClean="0"/>
              <a:t>ferjeanbod </a:t>
            </a:r>
            <a:r>
              <a:rPr lang="nn-NO" dirty="0"/>
              <a:t>for </a:t>
            </a:r>
            <a:r>
              <a:rPr lang="nn-NO" dirty="0" smtClean="0"/>
              <a:t>ferjene </a:t>
            </a:r>
            <a:r>
              <a:rPr lang="nn-NO" dirty="0"/>
              <a:t>i Askvoll opp. Det er en 10 års kontrakt som </a:t>
            </a:r>
            <a:r>
              <a:rPr lang="nn-NO" dirty="0" err="1"/>
              <a:t>løper</a:t>
            </a:r>
            <a:r>
              <a:rPr lang="nn-NO" dirty="0"/>
              <a:t> til 2026.</a:t>
            </a:r>
          </a:p>
          <a:p>
            <a:r>
              <a:rPr lang="nn-NO" dirty="0"/>
              <a:t>Kostnad pr år ca 43.5 mill kr (2014 kroner).</a:t>
            </a:r>
          </a:p>
          <a:p>
            <a:pPr marL="0" indent="0">
              <a:buNone/>
            </a:pPr>
            <a:endParaRPr lang="nn-NO" dirty="0"/>
          </a:p>
          <a:p>
            <a:pPr>
              <a:buNone/>
            </a:pPr>
            <a:r>
              <a:rPr lang="nn-NO" sz="2800" dirty="0"/>
              <a:t/>
            </a:r>
            <a:br>
              <a:rPr lang="nn-NO" sz="2800" dirty="0"/>
            </a:br>
            <a:endParaRPr lang="nb-NO" sz="2800" dirty="0"/>
          </a:p>
          <a:p>
            <a:endParaRPr lang="nb-NO" sz="2800" dirty="0"/>
          </a:p>
          <a:p>
            <a:endParaRPr lang="nb-NO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Historie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nn-NO" sz="2800" dirty="0"/>
              <a:t>23 februar 2016 melder </a:t>
            </a:r>
            <a:r>
              <a:rPr lang="nn-NO" sz="2800" dirty="0" err="1"/>
              <a:t>Firda</a:t>
            </a:r>
            <a:r>
              <a:rPr lang="nn-NO" sz="2800" dirty="0"/>
              <a:t>: </a:t>
            </a:r>
            <a:r>
              <a:rPr lang="nn-NO" sz="2800" i="1" dirty="0"/>
              <a:t>Regjeringa legg finansieringa på skjener for </a:t>
            </a:r>
            <a:r>
              <a:rPr lang="nn-NO" sz="2800" i="1" dirty="0" err="1"/>
              <a:t>Atløysambandet</a:t>
            </a:r>
            <a:r>
              <a:rPr lang="nn-NO" sz="2800" i="1" dirty="0"/>
              <a:t>. No er det opp til Fylkestinget. </a:t>
            </a:r>
          </a:p>
          <a:p>
            <a:r>
              <a:rPr lang="nn-NO" sz="2800" dirty="0"/>
              <a:t>Den særskilde ordninga er at fylket får behalde </a:t>
            </a:r>
            <a:r>
              <a:rPr lang="nn-NO" sz="2800" dirty="0" smtClean="0"/>
              <a:t>heile tilskotet </a:t>
            </a:r>
            <a:r>
              <a:rPr lang="nn-NO" sz="2800" dirty="0"/>
              <a:t>til ferjesambandet, sjølv om delar av sambandet vert erstatta av bru til Atløy. I tillegg vil fylket få midlar til vedlikehald av den nye vegstrekninga til Atløy.</a:t>
            </a:r>
          </a:p>
          <a:p>
            <a:r>
              <a:rPr lang="nn-NO" sz="2800" dirty="0"/>
              <a:t>10 mai 2016. nye retningslinjer for </a:t>
            </a:r>
            <a:r>
              <a:rPr lang="nn-NO" sz="2800" dirty="0" err="1" smtClean="0"/>
              <a:t>ferjeavløsingsmidlar</a:t>
            </a:r>
            <a:r>
              <a:rPr lang="nn-NO" sz="2800" dirty="0" smtClean="0"/>
              <a:t> </a:t>
            </a:r>
            <a:r>
              <a:rPr lang="nn-NO" sz="2800" dirty="0"/>
              <a:t>for </a:t>
            </a:r>
            <a:r>
              <a:rPr lang="nn-NO" sz="2800" dirty="0" smtClean="0"/>
              <a:t>fylkesveger framlagt</a:t>
            </a:r>
            <a:r>
              <a:rPr lang="nn-NO" sz="2800" dirty="0"/>
              <a:t>. 19-20 mill pr år i 40 år for Atløysambandet.</a:t>
            </a:r>
          </a:p>
          <a:p>
            <a:pPr marL="0" indent="0">
              <a:buNone/>
            </a:pPr>
            <a:endParaRPr lang="nb-NO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/>
              <a:t>Historie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dirty="0"/>
              <a:t>Bru til Atløy er </a:t>
            </a:r>
            <a:r>
              <a:rPr lang="nb-NO" dirty="0" err="1"/>
              <a:t>ein</a:t>
            </a:r>
            <a:r>
              <a:rPr lang="nb-NO" dirty="0"/>
              <a:t> gammal </a:t>
            </a:r>
            <a:r>
              <a:rPr lang="nb-NO" dirty="0" err="1"/>
              <a:t>draum</a:t>
            </a:r>
            <a:r>
              <a:rPr lang="nb-NO" dirty="0"/>
              <a:t>, og mot slutten av 70 </a:t>
            </a:r>
            <a:r>
              <a:rPr lang="nb-NO" dirty="0" err="1" smtClean="0"/>
              <a:t>talet</a:t>
            </a:r>
            <a:r>
              <a:rPr lang="nb-NO" dirty="0" smtClean="0"/>
              <a:t> </a:t>
            </a:r>
            <a:r>
              <a:rPr lang="nb-NO" dirty="0" err="1" smtClean="0"/>
              <a:t>byrja</a:t>
            </a:r>
            <a:r>
              <a:rPr lang="nb-NO" dirty="0" smtClean="0"/>
              <a:t> det </a:t>
            </a:r>
            <a:r>
              <a:rPr lang="nb-NO" dirty="0"/>
              <a:t>å sjå ut til at bru kunne </a:t>
            </a:r>
            <a:r>
              <a:rPr lang="nb-NO" dirty="0" err="1"/>
              <a:t>verte</a:t>
            </a:r>
            <a:r>
              <a:rPr lang="nb-NO" dirty="0"/>
              <a:t> </a:t>
            </a:r>
            <a:r>
              <a:rPr lang="nb-NO" dirty="0" err="1"/>
              <a:t>ein</a:t>
            </a:r>
            <a:r>
              <a:rPr lang="nb-NO" dirty="0"/>
              <a:t> realitet.</a:t>
            </a:r>
          </a:p>
          <a:p>
            <a:pPr eaLnBrk="1" hangingPunct="1">
              <a:lnSpc>
                <a:spcPct val="90000"/>
              </a:lnSpc>
            </a:pPr>
            <a:r>
              <a:rPr lang="nb-NO" dirty="0"/>
              <a:t>Stiftelsen ”Atløy fastlandssamband” ble starta i 1987 der målet var å </a:t>
            </a:r>
            <a:r>
              <a:rPr lang="nb-NO" dirty="0" err="1"/>
              <a:t>framskunde</a:t>
            </a:r>
            <a:r>
              <a:rPr lang="nb-NO" dirty="0"/>
              <a:t> realisering av bru til Atløy. På dette tidspunktet skulle brua </a:t>
            </a:r>
            <a:r>
              <a:rPr lang="nb-NO" dirty="0" err="1"/>
              <a:t>realiserast</a:t>
            </a:r>
            <a:r>
              <a:rPr lang="nb-NO" dirty="0"/>
              <a:t> på fylket sitt normale vegbudsjett og den var prioritet nr. 1 i Askvoll kommune.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50B3B3-9756-4C3B-89CF-8CF4E25D0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Historie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F9BE2A-9EB0-433B-BB50-4B2DE366D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30/06/2016 Askvoll kommune presenterte ferdig kommunedelplan for Atløysambandet.</a:t>
            </a:r>
          </a:p>
          <a:p>
            <a:pPr marL="0" indent="0">
              <a:buNone/>
            </a:pPr>
            <a:r>
              <a:rPr lang="nb-NO" dirty="0" err="1"/>
              <a:t>Mykje</a:t>
            </a:r>
            <a:r>
              <a:rPr lang="nb-NO" dirty="0"/>
              <a:t> skjer </a:t>
            </a:r>
            <a:r>
              <a:rPr lang="nb-NO" dirty="0" err="1"/>
              <a:t>no</a:t>
            </a:r>
            <a:r>
              <a:rPr lang="nb-NO" dirty="0"/>
              <a:t> i utforming og </a:t>
            </a:r>
            <a:r>
              <a:rPr lang="nb-NO" dirty="0" err="1"/>
              <a:t>forbetring</a:t>
            </a:r>
            <a:r>
              <a:rPr lang="nb-NO" dirty="0"/>
              <a:t> av ferjeavløysing for fylkesferjer. Fylket vil </a:t>
            </a:r>
            <a:r>
              <a:rPr lang="nb-NO" dirty="0" err="1"/>
              <a:t>ikkje</a:t>
            </a:r>
            <a:r>
              <a:rPr lang="nb-NO" dirty="0"/>
              <a:t> starte detaljregulering for Atløysambandet. </a:t>
            </a:r>
            <a:r>
              <a:rPr lang="nb-NO" dirty="0" err="1" smtClean="0"/>
              <a:t>Mykje</a:t>
            </a:r>
            <a:r>
              <a:rPr lang="nb-NO" dirty="0" smtClean="0"/>
              <a:t> </a:t>
            </a:r>
            <a:r>
              <a:rPr lang="nb-NO" dirty="0"/>
              <a:t>politisk arbeid inn mot fylket.</a:t>
            </a:r>
          </a:p>
          <a:p>
            <a:r>
              <a:rPr lang="nb-NO" dirty="0"/>
              <a:t>08/05/2018 Atløysambandet får 27,5 </a:t>
            </a:r>
            <a:r>
              <a:rPr lang="nb-NO" dirty="0" err="1"/>
              <a:t>mill</a:t>
            </a:r>
            <a:r>
              <a:rPr lang="nb-NO" dirty="0"/>
              <a:t> pr år i ferjeavløysing </a:t>
            </a:r>
            <a:r>
              <a:rPr lang="nb-NO" dirty="0" err="1" smtClean="0"/>
              <a:t>frå</a:t>
            </a:r>
            <a:r>
              <a:rPr lang="nb-NO" dirty="0" smtClean="0"/>
              <a:t> </a:t>
            </a:r>
            <a:r>
              <a:rPr lang="nb-NO" dirty="0"/>
              <a:t>staten. Nedbetalt etter 23 år med 1,2milliardar i kostnader for brua.</a:t>
            </a:r>
          </a:p>
          <a:p>
            <a:endParaRPr lang="nb-NO" dirty="0"/>
          </a:p>
          <a:p>
            <a:endParaRPr lang="nb-NO" dirty="0"/>
          </a:p>
          <a:p>
            <a:pPr marL="0" indent="0">
              <a:buNone/>
            </a:pPr>
            <a:endParaRPr lang="nb-N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316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1D4B27-A545-4F07-A522-E96A3C437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Historie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1FB921-9E2A-4A1B-9810-483EB6297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Prioriteringene i HAFS har våre Dalsfjordbrua, Ytre Steinsund og så Atløysambandet siden slutten av 90 </a:t>
            </a:r>
            <a:r>
              <a:rPr lang="nb-NO" dirty="0" err="1" smtClean="0"/>
              <a:t>talet</a:t>
            </a:r>
            <a:r>
              <a:rPr lang="nb-NO" dirty="0"/>
              <a:t>.</a:t>
            </a:r>
          </a:p>
          <a:p>
            <a:r>
              <a:rPr lang="nb-NO" dirty="0"/>
              <a:t>Får beskjed at det blir nye </a:t>
            </a:r>
            <a:r>
              <a:rPr lang="nb-NO" dirty="0" err="1" smtClean="0"/>
              <a:t>ferjenøklar</a:t>
            </a:r>
            <a:r>
              <a:rPr lang="nb-NO" dirty="0" smtClean="0"/>
              <a:t> </a:t>
            </a:r>
            <a:r>
              <a:rPr lang="nb-NO" dirty="0" err="1"/>
              <a:t>frå</a:t>
            </a:r>
            <a:r>
              <a:rPr lang="nb-NO" dirty="0"/>
              <a:t> Staten. Dei prosjekta som søker ferjeavløysing innen utgang 2018 får beholde den </a:t>
            </a:r>
            <a:r>
              <a:rPr lang="nb-NO" dirty="0" err="1" smtClean="0"/>
              <a:t>noværende</a:t>
            </a:r>
            <a:r>
              <a:rPr lang="nb-NO" dirty="0" smtClean="0"/>
              <a:t> </a:t>
            </a:r>
            <a:r>
              <a:rPr lang="nb-NO" dirty="0"/>
              <a:t>utbetalingen. Ytre Steinsund søker. Dei vil få kraftig redusering men Atløybru vil </a:t>
            </a:r>
            <a:r>
              <a:rPr lang="nb-NO" dirty="0" err="1" smtClean="0"/>
              <a:t>ikkje</a:t>
            </a:r>
            <a:r>
              <a:rPr lang="nb-NO" dirty="0" smtClean="0"/>
              <a:t> </a:t>
            </a:r>
            <a:r>
              <a:rPr lang="nb-NO" dirty="0"/>
              <a:t>få reduksjon</a:t>
            </a:r>
            <a:r>
              <a:rPr lang="nb-NO" dirty="0" smtClean="0"/>
              <a:t>… </a:t>
            </a:r>
            <a:r>
              <a:rPr lang="nb-NO" dirty="0"/>
              <a:t>Fylket </a:t>
            </a:r>
            <a:r>
              <a:rPr lang="nb-NO" dirty="0" err="1" smtClean="0"/>
              <a:t>bekreftar</a:t>
            </a:r>
            <a:r>
              <a:rPr lang="nb-NO" dirty="0" smtClean="0"/>
              <a:t> </a:t>
            </a:r>
            <a:r>
              <a:rPr lang="nb-NO" dirty="0"/>
              <a:t>dette.</a:t>
            </a:r>
          </a:p>
        </p:txBody>
      </p:sp>
    </p:spTree>
    <p:extLst>
      <p:ext uri="{BB962C8B-B14F-4D97-AF65-F5344CB8AC3E}">
        <p14:creationId xmlns:p14="http://schemas.microsoft.com/office/powerpoint/2010/main" val="4059305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E76C0B-9687-4461-A886-A39F96064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Historie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C3579F-B062-4290-94C4-519325ECD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Utfordringar</a:t>
            </a:r>
            <a:r>
              <a:rPr lang="nb-NO" dirty="0"/>
              <a:t>:</a:t>
            </a:r>
          </a:p>
          <a:p>
            <a:r>
              <a:rPr lang="nb-NO" dirty="0"/>
              <a:t>Freding av </a:t>
            </a:r>
            <a:r>
              <a:rPr lang="nb-NO" dirty="0" err="1"/>
              <a:t>Prestøy</a:t>
            </a:r>
            <a:r>
              <a:rPr lang="nb-NO" dirty="0"/>
              <a:t>. Oppheva i kongen i statsråd 21 juni 2019.</a:t>
            </a:r>
          </a:p>
          <a:p>
            <a:r>
              <a:rPr lang="nb-NO" dirty="0"/>
              <a:t>Bruhøgde. Endelig avklart av regjeringa </a:t>
            </a:r>
            <a:r>
              <a:rPr lang="nb-NO" dirty="0" err="1"/>
              <a:t>ca</a:t>
            </a:r>
            <a:r>
              <a:rPr lang="nb-NO" dirty="0"/>
              <a:t> 2018. Skal være 42 meter. Meiningslaust.</a:t>
            </a:r>
          </a:p>
          <a:p>
            <a:r>
              <a:rPr lang="nb-NO" dirty="0"/>
              <a:t>Fylkeskommunen bruker </a:t>
            </a:r>
            <a:r>
              <a:rPr lang="nb-NO" dirty="0" err="1" smtClean="0"/>
              <a:t>mykje</a:t>
            </a:r>
            <a:r>
              <a:rPr lang="nb-NO" dirty="0" smtClean="0"/>
              <a:t> </a:t>
            </a:r>
            <a:r>
              <a:rPr lang="nb-NO" dirty="0"/>
              <a:t>tid på å </a:t>
            </a:r>
            <a:r>
              <a:rPr lang="nb-NO" dirty="0" err="1" smtClean="0"/>
              <a:t>forbetre</a:t>
            </a:r>
            <a:r>
              <a:rPr lang="nb-NO" dirty="0" smtClean="0"/>
              <a:t> </a:t>
            </a:r>
            <a:r>
              <a:rPr lang="nb-NO" dirty="0"/>
              <a:t>ordninga med </a:t>
            </a:r>
            <a:r>
              <a:rPr lang="nb-NO" dirty="0" smtClean="0"/>
              <a:t>omsyn til </a:t>
            </a:r>
            <a:r>
              <a:rPr lang="nb-NO" dirty="0"/>
              <a:t>dekking av renter på lånt kapital. 30% så 50%.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10987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172E18-3DFD-4013-94D8-42A62707C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Historie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C4E250-28B3-41D8-AE1C-0C99F763A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28/3/2019. Oppstart detaljreguleringsplan for Atløysambandet. Plan ferdig 10/07/2020. </a:t>
            </a:r>
          </a:p>
          <a:p>
            <a:r>
              <a:rPr lang="nb-NO" dirty="0" smtClean="0"/>
              <a:t>Grunna brua </a:t>
            </a:r>
            <a:r>
              <a:rPr lang="nb-NO" dirty="0" err="1" smtClean="0"/>
              <a:t>kostar</a:t>
            </a:r>
            <a:r>
              <a:rPr lang="nb-NO" dirty="0" smtClean="0"/>
              <a:t> </a:t>
            </a:r>
            <a:r>
              <a:rPr lang="nb-NO" dirty="0"/>
              <a:t>mer enn en milliard er det krav til utføring av Kvalitetssikring.</a:t>
            </a:r>
          </a:p>
          <a:p>
            <a:r>
              <a:rPr lang="nb-NO" dirty="0"/>
              <a:t>2021 Fylket starter kvalitetssikring.</a:t>
            </a:r>
          </a:p>
          <a:p>
            <a:r>
              <a:rPr lang="nb-NO" dirty="0"/>
              <a:t>03/02/2022. Fylket og </a:t>
            </a:r>
            <a:r>
              <a:rPr lang="nb-NO" dirty="0" err="1" smtClean="0"/>
              <a:t>repr</a:t>
            </a:r>
            <a:r>
              <a:rPr lang="nb-NO" dirty="0" smtClean="0"/>
              <a:t> </a:t>
            </a:r>
            <a:r>
              <a:rPr lang="nb-NO" dirty="0" err="1" smtClean="0"/>
              <a:t>frå</a:t>
            </a:r>
            <a:r>
              <a:rPr lang="nb-NO" dirty="0" smtClean="0"/>
              <a:t> </a:t>
            </a:r>
            <a:r>
              <a:rPr lang="nb-NO" dirty="0" err="1" smtClean="0"/>
              <a:t>utførande</a:t>
            </a:r>
            <a:r>
              <a:rPr lang="nb-NO" dirty="0" smtClean="0"/>
              <a:t> </a:t>
            </a:r>
            <a:r>
              <a:rPr lang="nb-NO" dirty="0"/>
              <a:t>firma på synfaring på Atløy. Antar </a:t>
            </a:r>
            <a:r>
              <a:rPr lang="nb-NO" dirty="0" smtClean="0"/>
              <a:t>kvalitetssikringa er </a:t>
            </a:r>
            <a:r>
              <a:rPr lang="nb-NO" dirty="0"/>
              <a:t>ferdig våren 2022. </a:t>
            </a:r>
            <a:r>
              <a:rPr lang="nb-NO" dirty="0" smtClean="0"/>
              <a:t>Då </a:t>
            </a:r>
            <a:r>
              <a:rPr lang="nb-NO" dirty="0"/>
              <a:t>er alle </a:t>
            </a:r>
            <a:r>
              <a:rPr lang="nb-NO" dirty="0" smtClean="0"/>
              <a:t>planar klare.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2043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67CA9A-D0A2-443B-AC1E-A5DE940CE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Historie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075F56-EDA8-4BAE-AC21-EC8039839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Atløysambandet var satt opp med </a:t>
            </a:r>
            <a:r>
              <a:rPr lang="nb-NO" dirty="0" err="1" smtClean="0"/>
              <a:t>oppstartsmidlar</a:t>
            </a:r>
            <a:r>
              <a:rPr lang="nb-NO" dirty="0" smtClean="0"/>
              <a:t> </a:t>
            </a:r>
            <a:r>
              <a:rPr lang="nb-NO" dirty="0" err="1"/>
              <a:t>frå</a:t>
            </a:r>
            <a:r>
              <a:rPr lang="nb-NO" dirty="0"/>
              <a:t> S&amp;J i 2021.</a:t>
            </a:r>
          </a:p>
          <a:p>
            <a:r>
              <a:rPr lang="nb-NO" dirty="0"/>
              <a:t>Ny fylkeskommune. Atløysambandet satt opp med planlagt oppstart 2025.</a:t>
            </a:r>
          </a:p>
          <a:p>
            <a:r>
              <a:rPr lang="nb-NO" dirty="0"/>
              <a:t>Askvoll kommune har gjort en kjempejobb for dette sambandet de siste 10 åra!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12577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67224C-9AB3-4448-849B-632AB850D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Historie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DCE5171-0991-4393-B537-663D9B2F7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August 2021. Ferjeavløysing for Atløysambandet redusert </a:t>
            </a:r>
            <a:r>
              <a:rPr lang="nb-NO" dirty="0" err="1"/>
              <a:t>frå</a:t>
            </a:r>
            <a:r>
              <a:rPr lang="nb-NO" dirty="0"/>
              <a:t> 27,5 </a:t>
            </a:r>
            <a:r>
              <a:rPr lang="nb-NO" dirty="0" err="1"/>
              <a:t>mill</a:t>
            </a:r>
            <a:r>
              <a:rPr lang="nb-NO" dirty="0"/>
              <a:t>/år til 11,5 </a:t>
            </a:r>
            <a:r>
              <a:rPr lang="nb-NO" dirty="0" err="1"/>
              <a:t>mill</a:t>
            </a:r>
            <a:r>
              <a:rPr lang="nb-NO" dirty="0"/>
              <a:t>/år</a:t>
            </a:r>
            <a:r>
              <a:rPr lang="nb-NO" dirty="0" smtClean="0"/>
              <a:t>!</a:t>
            </a:r>
            <a:endParaRPr lang="nb-NO" dirty="0"/>
          </a:p>
          <a:p>
            <a:r>
              <a:rPr lang="nb-NO" dirty="0"/>
              <a:t>Det viser seg at reduksjon av støtte til fylket i </a:t>
            </a:r>
            <a:r>
              <a:rPr lang="nb-NO" dirty="0" err="1"/>
              <a:t>ferjenøklane</a:t>
            </a:r>
            <a:r>
              <a:rPr lang="nb-NO" dirty="0"/>
              <a:t> slår ut slik. Askvoll/Gjervik er </a:t>
            </a:r>
            <a:r>
              <a:rPr lang="nb-NO" dirty="0" err="1" smtClean="0"/>
              <a:t>no</a:t>
            </a:r>
            <a:r>
              <a:rPr lang="nb-NO" dirty="0" smtClean="0"/>
              <a:t> </a:t>
            </a:r>
            <a:r>
              <a:rPr lang="nb-NO" dirty="0" err="1" smtClean="0"/>
              <a:t>eit</a:t>
            </a:r>
            <a:r>
              <a:rPr lang="nb-NO" dirty="0" smtClean="0"/>
              <a:t> </a:t>
            </a:r>
            <a:r>
              <a:rPr lang="nb-NO" dirty="0"/>
              <a:t>samband og Askvoll/Fure/Værlandet et samband.</a:t>
            </a:r>
          </a:p>
          <a:p>
            <a:r>
              <a:rPr lang="nb-NO" dirty="0"/>
              <a:t>Fylket søkte for seint. Før 2018 var slutt hadde vi fått 27,5 </a:t>
            </a:r>
            <a:r>
              <a:rPr lang="nb-NO" dirty="0" err="1"/>
              <a:t>mill</a:t>
            </a:r>
            <a:r>
              <a:rPr lang="nb-NO" dirty="0"/>
              <a:t>/år. 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42609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46A820-66DA-49CE-B937-081C6DE91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Historie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7E35C94-A26C-4147-B2F6-E17071B2B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nb-NO" dirty="0" err="1"/>
              <a:t>Mykje</a:t>
            </a:r>
            <a:r>
              <a:rPr lang="nb-NO" dirty="0"/>
              <a:t> arbeid med å forstå denne endringa.</a:t>
            </a:r>
          </a:p>
          <a:p>
            <a:r>
              <a:rPr lang="nb-NO" dirty="0"/>
              <a:t>Staten </a:t>
            </a:r>
            <a:r>
              <a:rPr lang="nb-NO" dirty="0" err="1" smtClean="0"/>
              <a:t>gjer</a:t>
            </a:r>
            <a:r>
              <a:rPr lang="nb-NO" dirty="0" smtClean="0"/>
              <a:t> </a:t>
            </a:r>
            <a:r>
              <a:rPr lang="nb-NO" dirty="0" err="1" smtClean="0"/>
              <a:t>berre</a:t>
            </a:r>
            <a:r>
              <a:rPr lang="nb-NO" dirty="0" smtClean="0"/>
              <a:t> </a:t>
            </a:r>
            <a:r>
              <a:rPr lang="nb-NO" dirty="0" err="1"/>
              <a:t>ca</a:t>
            </a:r>
            <a:r>
              <a:rPr lang="nb-NO" dirty="0"/>
              <a:t> </a:t>
            </a:r>
            <a:r>
              <a:rPr lang="nb-NO" dirty="0" smtClean="0"/>
              <a:t>25 </a:t>
            </a:r>
            <a:r>
              <a:rPr lang="nb-NO" dirty="0" err="1" smtClean="0"/>
              <a:t>mill</a:t>
            </a:r>
            <a:r>
              <a:rPr lang="nb-NO" dirty="0" smtClean="0"/>
              <a:t> </a:t>
            </a:r>
            <a:r>
              <a:rPr lang="nb-NO" dirty="0"/>
              <a:t>pr år i støtte til begge ferjene i Askvoll.</a:t>
            </a:r>
          </a:p>
          <a:p>
            <a:r>
              <a:rPr lang="nb-NO" dirty="0"/>
              <a:t>Fylket må betale resten.</a:t>
            </a:r>
          </a:p>
          <a:p>
            <a:r>
              <a:rPr lang="nb-NO" dirty="0"/>
              <a:t>Ferjene i Askvoll </a:t>
            </a:r>
            <a:r>
              <a:rPr lang="nb-NO" dirty="0" err="1" smtClean="0"/>
              <a:t>kostar</a:t>
            </a:r>
            <a:r>
              <a:rPr lang="nb-NO" dirty="0" smtClean="0"/>
              <a:t> </a:t>
            </a:r>
            <a:r>
              <a:rPr lang="nb-NO" dirty="0"/>
              <a:t>50-60 </a:t>
            </a:r>
            <a:r>
              <a:rPr lang="nb-NO" dirty="0" err="1"/>
              <a:t>mill</a:t>
            </a:r>
            <a:r>
              <a:rPr lang="nb-NO" dirty="0"/>
              <a:t> pr år.</a:t>
            </a:r>
          </a:p>
          <a:p>
            <a:r>
              <a:rPr lang="nb-NO" dirty="0"/>
              <a:t>Store utgifter for Fylkeskommunen.</a:t>
            </a:r>
          </a:p>
          <a:p>
            <a:r>
              <a:rPr lang="nb-NO" dirty="0"/>
              <a:t>Som vi alltid har sagt så </a:t>
            </a:r>
            <a:r>
              <a:rPr lang="nb-NO" dirty="0" err="1" smtClean="0"/>
              <a:t>kostar</a:t>
            </a:r>
            <a:r>
              <a:rPr lang="nb-NO" dirty="0" smtClean="0"/>
              <a:t> </a:t>
            </a:r>
            <a:r>
              <a:rPr lang="nb-NO" dirty="0"/>
              <a:t>det </a:t>
            </a:r>
            <a:r>
              <a:rPr lang="nb-NO" dirty="0" err="1" smtClean="0"/>
              <a:t>meir</a:t>
            </a:r>
            <a:r>
              <a:rPr lang="nb-NO" dirty="0" smtClean="0"/>
              <a:t> </a:t>
            </a:r>
            <a:r>
              <a:rPr lang="nb-NO" dirty="0"/>
              <a:t>å drive ferga enn å bygge bru. Uavhengig kor pengene kjem </a:t>
            </a:r>
            <a:r>
              <a:rPr lang="nb-NO" dirty="0" err="1" smtClean="0"/>
              <a:t>frå</a:t>
            </a:r>
            <a:r>
              <a:rPr lang="nb-NO" dirty="0" smtClean="0"/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83819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D9BC54-A1A3-40A2-B324-93713EF39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Historie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9E45DA-A474-426C-9DEB-7411A8260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Atløysambandet er </a:t>
            </a:r>
            <a:r>
              <a:rPr lang="nb-NO" dirty="0" smtClean="0"/>
              <a:t>framleis </a:t>
            </a:r>
            <a:r>
              <a:rPr lang="nb-NO" dirty="0"/>
              <a:t>nedbetalt </a:t>
            </a:r>
            <a:r>
              <a:rPr lang="nb-NO" dirty="0" err="1"/>
              <a:t>innan</a:t>
            </a:r>
            <a:r>
              <a:rPr lang="nb-NO" dirty="0"/>
              <a:t> 45 år </a:t>
            </a:r>
            <a:r>
              <a:rPr lang="nb-NO" dirty="0" err="1"/>
              <a:t>sjølv</a:t>
            </a:r>
            <a:r>
              <a:rPr lang="nb-NO" dirty="0"/>
              <a:t> med </a:t>
            </a:r>
            <a:r>
              <a:rPr lang="nb-NO" dirty="0" err="1"/>
              <a:t>berre</a:t>
            </a:r>
            <a:r>
              <a:rPr lang="nb-NO" dirty="0"/>
              <a:t> 11,5 </a:t>
            </a:r>
            <a:r>
              <a:rPr lang="nb-NO" dirty="0" err="1"/>
              <a:t>mill</a:t>
            </a:r>
            <a:r>
              <a:rPr lang="nb-NO" dirty="0"/>
              <a:t> pr år i ferjeavløysing. (kun staten sitt bidrag).</a:t>
            </a:r>
          </a:p>
          <a:p>
            <a:r>
              <a:rPr lang="nb-NO" dirty="0"/>
              <a:t>Fylket har </a:t>
            </a:r>
            <a:r>
              <a:rPr lang="nb-NO" dirty="0" err="1"/>
              <a:t>eit</a:t>
            </a:r>
            <a:r>
              <a:rPr lang="nb-NO" dirty="0"/>
              <a:t> dyrt samband som vert </a:t>
            </a:r>
            <a:r>
              <a:rPr lang="nb-NO" dirty="0" err="1" smtClean="0"/>
              <a:t>vesentleg</a:t>
            </a:r>
            <a:r>
              <a:rPr lang="nb-NO" dirty="0" smtClean="0"/>
              <a:t> </a:t>
            </a:r>
            <a:r>
              <a:rPr lang="nb-NO" dirty="0" err="1"/>
              <a:t>dyrare</a:t>
            </a:r>
            <a:r>
              <a:rPr lang="nb-NO" dirty="0"/>
              <a:t> med nytt </a:t>
            </a:r>
            <a:r>
              <a:rPr lang="nb-NO" dirty="0" err="1" smtClean="0"/>
              <a:t>anbod</a:t>
            </a:r>
            <a:r>
              <a:rPr lang="nb-NO" dirty="0" smtClean="0"/>
              <a:t> </a:t>
            </a:r>
            <a:r>
              <a:rPr lang="nb-NO" dirty="0" err="1"/>
              <a:t>frå</a:t>
            </a:r>
            <a:r>
              <a:rPr lang="nb-NO" dirty="0"/>
              <a:t> 2026.</a:t>
            </a:r>
          </a:p>
          <a:p>
            <a:r>
              <a:rPr lang="nb-NO" dirty="0"/>
              <a:t>Prioriteringer i Juni 2022. Då må Atløysambandet inn ellers blir det </a:t>
            </a:r>
            <a:r>
              <a:rPr lang="nb-NO" dirty="0" err="1" smtClean="0"/>
              <a:t>vanskeleg</a:t>
            </a:r>
            <a:r>
              <a:rPr lang="nb-NO" dirty="0"/>
              <a:t>.</a:t>
            </a:r>
          </a:p>
          <a:p>
            <a:r>
              <a:rPr lang="nb-NO" dirty="0"/>
              <a:t>Arbeider på stortinget for å </a:t>
            </a:r>
            <a:r>
              <a:rPr lang="nb-NO" dirty="0" err="1" smtClean="0"/>
              <a:t>auke</a:t>
            </a:r>
            <a:r>
              <a:rPr lang="nb-NO" dirty="0" smtClean="0"/>
              <a:t> </a:t>
            </a:r>
            <a:r>
              <a:rPr lang="nb-NO" dirty="0" err="1" smtClean="0"/>
              <a:t>tilskotet</a:t>
            </a:r>
            <a:r>
              <a:rPr lang="nb-NO" dirty="0"/>
              <a:t>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59047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FB5298-CEE5-3FF1-FA42-B517F8427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Historie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A66E24-ECF1-7169-76A4-2D956F2ED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Juni 2022. Gratis ferje innført.</a:t>
            </a:r>
          </a:p>
          <a:p>
            <a:r>
              <a:rPr lang="nb-NO" dirty="0"/>
              <a:t>Tal </a:t>
            </a:r>
            <a:r>
              <a:rPr lang="nb-NO" dirty="0" err="1"/>
              <a:t>frå</a:t>
            </a:r>
            <a:r>
              <a:rPr lang="nb-NO" dirty="0"/>
              <a:t> fylkeskommunen viser at ferjene i Askvoll </a:t>
            </a:r>
            <a:r>
              <a:rPr lang="nb-NO" dirty="0" err="1" smtClean="0"/>
              <a:t>kostar</a:t>
            </a:r>
            <a:r>
              <a:rPr lang="nb-NO" dirty="0" smtClean="0"/>
              <a:t> </a:t>
            </a:r>
            <a:r>
              <a:rPr lang="nb-NO" dirty="0"/>
              <a:t>62 millioner kr pr år i subsidier </a:t>
            </a:r>
            <a:r>
              <a:rPr lang="nb-NO" dirty="0" err="1"/>
              <a:t>frå</a:t>
            </a:r>
            <a:r>
              <a:rPr lang="nb-NO" dirty="0"/>
              <a:t> fylket. Av dette får fylket dekka </a:t>
            </a:r>
            <a:r>
              <a:rPr lang="nb-NO" dirty="0" err="1"/>
              <a:t>ca</a:t>
            </a:r>
            <a:r>
              <a:rPr lang="nb-NO" dirty="0"/>
              <a:t> 25 </a:t>
            </a:r>
            <a:r>
              <a:rPr lang="nb-NO" dirty="0" err="1"/>
              <a:t>mill</a:t>
            </a:r>
            <a:r>
              <a:rPr lang="nb-NO" dirty="0"/>
              <a:t> </a:t>
            </a:r>
            <a:r>
              <a:rPr lang="nb-NO" dirty="0" err="1"/>
              <a:t>frå</a:t>
            </a:r>
            <a:r>
              <a:rPr lang="nb-NO" dirty="0"/>
              <a:t> staten årlig. </a:t>
            </a:r>
          </a:p>
          <a:p>
            <a:r>
              <a:rPr lang="nb-NO" dirty="0"/>
              <a:t>For Atløysambandet blir det </a:t>
            </a:r>
            <a:r>
              <a:rPr lang="nb-NO" dirty="0" err="1"/>
              <a:t>ca</a:t>
            </a:r>
            <a:r>
              <a:rPr lang="nb-NO" dirty="0"/>
              <a:t> 31 </a:t>
            </a:r>
            <a:r>
              <a:rPr lang="nb-NO" dirty="0" err="1"/>
              <a:t>mill</a:t>
            </a:r>
            <a:r>
              <a:rPr lang="nb-NO" dirty="0"/>
              <a:t> i årlig ferjekost, der staten dekker 11,5 og fylket </a:t>
            </a:r>
            <a:r>
              <a:rPr lang="nb-NO" dirty="0" err="1"/>
              <a:t>ca</a:t>
            </a:r>
            <a:r>
              <a:rPr lang="nb-NO" dirty="0"/>
              <a:t> 19,5 </a:t>
            </a:r>
            <a:r>
              <a:rPr lang="nb-NO" dirty="0" err="1"/>
              <a:t>mill</a:t>
            </a:r>
            <a:r>
              <a:rPr lang="nb-NO" dirty="0"/>
              <a:t> pr år.</a:t>
            </a:r>
          </a:p>
        </p:txBody>
      </p:sp>
    </p:spTree>
    <p:extLst>
      <p:ext uri="{BB962C8B-B14F-4D97-AF65-F5344CB8AC3E}">
        <p14:creationId xmlns:p14="http://schemas.microsoft.com/office/powerpoint/2010/main" val="11815908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BE4D5D-F55B-F487-F7D4-80955246C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Historie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DC21B6-332B-A582-DA3A-7E7FDC288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/>
              <a:t>Fylkeskommunen har alltid </a:t>
            </a:r>
            <a:r>
              <a:rPr lang="nb-NO" sz="2800" dirty="0" err="1" smtClean="0"/>
              <a:t>vore</a:t>
            </a:r>
            <a:r>
              <a:rPr lang="nb-NO" sz="2800" dirty="0" smtClean="0"/>
              <a:t> </a:t>
            </a:r>
            <a:r>
              <a:rPr lang="nb-NO" sz="2800" dirty="0"/>
              <a:t>opptatt av at ei ferjeavløysing er </a:t>
            </a:r>
            <a:r>
              <a:rPr lang="nb-NO" sz="2800" dirty="0" err="1"/>
              <a:t>noko</a:t>
            </a:r>
            <a:r>
              <a:rPr lang="nb-NO" sz="2800" dirty="0"/>
              <a:t> staten skal betale. </a:t>
            </a:r>
          </a:p>
          <a:p>
            <a:r>
              <a:rPr lang="nb-NO" sz="2800" dirty="0"/>
              <a:t>Atløy Vel SG har alltid </a:t>
            </a:r>
            <a:r>
              <a:rPr lang="nb-NO" sz="2800" dirty="0" err="1" smtClean="0"/>
              <a:t>vore</a:t>
            </a:r>
            <a:r>
              <a:rPr lang="nb-NO" sz="2800" dirty="0" smtClean="0"/>
              <a:t> </a:t>
            </a:r>
            <a:r>
              <a:rPr lang="nb-NO" sz="2800" dirty="0" err="1" smtClean="0"/>
              <a:t>tydeleg</a:t>
            </a:r>
            <a:r>
              <a:rPr lang="nb-NO" sz="2800" dirty="0" smtClean="0"/>
              <a:t> </a:t>
            </a:r>
            <a:r>
              <a:rPr lang="nb-NO" sz="2800" dirty="0"/>
              <a:t>på at det er </a:t>
            </a:r>
            <a:r>
              <a:rPr lang="nb-NO" sz="2800" dirty="0" err="1"/>
              <a:t>dei</a:t>
            </a:r>
            <a:r>
              <a:rPr lang="nb-NO" sz="2800" dirty="0"/>
              <a:t> reelle </a:t>
            </a:r>
            <a:r>
              <a:rPr lang="nb-NO" sz="2800" dirty="0" err="1" smtClean="0"/>
              <a:t>kostnadane</a:t>
            </a:r>
            <a:r>
              <a:rPr lang="nb-NO" sz="2800" dirty="0" smtClean="0"/>
              <a:t> </a:t>
            </a:r>
            <a:r>
              <a:rPr lang="nb-NO" sz="2800" dirty="0"/>
              <a:t>for stat OG fylke som skal </a:t>
            </a:r>
            <a:r>
              <a:rPr lang="nb-NO" sz="2800" dirty="0" err="1"/>
              <a:t>leggast</a:t>
            </a:r>
            <a:r>
              <a:rPr lang="nb-NO" sz="2800" dirty="0"/>
              <a:t> til grunn for ferjeavløysing.</a:t>
            </a:r>
          </a:p>
          <a:p>
            <a:r>
              <a:rPr lang="nb-NO" sz="2800" dirty="0" err="1"/>
              <a:t>Dvs</a:t>
            </a:r>
            <a:r>
              <a:rPr lang="nb-NO" sz="2800" dirty="0"/>
              <a:t> 31 </a:t>
            </a:r>
            <a:r>
              <a:rPr lang="nb-NO" sz="2800" dirty="0" err="1"/>
              <a:t>mill</a:t>
            </a:r>
            <a:r>
              <a:rPr lang="nb-NO" sz="2800" dirty="0"/>
              <a:t> pr år. Fylket vil </a:t>
            </a:r>
            <a:r>
              <a:rPr lang="nb-NO" sz="2800" dirty="0" smtClean="0"/>
              <a:t>spare </a:t>
            </a:r>
            <a:r>
              <a:rPr lang="nb-NO" sz="2800" dirty="0" err="1" smtClean="0"/>
              <a:t>pengar</a:t>
            </a:r>
            <a:r>
              <a:rPr lang="nb-NO" sz="2800" dirty="0" smtClean="0"/>
              <a:t> </a:t>
            </a:r>
            <a:r>
              <a:rPr lang="nb-NO" sz="2800" dirty="0"/>
              <a:t>på å realisere </a:t>
            </a:r>
            <a:r>
              <a:rPr lang="nb-NO" sz="2800" dirty="0" err="1"/>
              <a:t>eit</a:t>
            </a:r>
            <a:r>
              <a:rPr lang="nb-NO" sz="2800" dirty="0"/>
              <a:t> samband etter det er nedbetalt. Alternativet er ferjedrift til evig tid.</a:t>
            </a:r>
          </a:p>
          <a:p>
            <a:r>
              <a:rPr lang="nb-NO" sz="2800" dirty="0"/>
              <a:t>Møre og Romsdal Fylke viser dette i praksis med Nordøyvegen og vi håper </a:t>
            </a:r>
            <a:r>
              <a:rPr lang="nb-NO" sz="2800" dirty="0" err="1"/>
              <a:t>Vestland</a:t>
            </a:r>
            <a:r>
              <a:rPr lang="nb-NO" sz="2800" dirty="0"/>
              <a:t> vert inspirert.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99968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/>
              <a:t>Historie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dirty="0"/>
              <a:t>Det vart samla inn penger på Atløy for å få fortgang i planleggingsarbeidet. I denne prosessen tok vegkontoret på seg arbeidet med å utarbeide hovedplan for bru til Atløy. </a:t>
            </a:r>
          </a:p>
          <a:p>
            <a:pPr eaLnBrk="1" hangingPunct="1">
              <a:lnSpc>
                <a:spcPct val="90000"/>
              </a:lnSpc>
            </a:pPr>
            <a:r>
              <a:rPr lang="nb-NO" dirty="0"/>
              <a:t>Planen var ferdig </a:t>
            </a:r>
            <a:r>
              <a:rPr lang="nb-NO" dirty="0" smtClean="0"/>
              <a:t>i 1992 </a:t>
            </a:r>
            <a:r>
              <a:rPr lang="nb-NO" dirty="0">
                <a:solidFill>
                  <a:srgbClr val="FF0000"/>
                </a:solidFill>
              </a:rPr>
              <a:t>(Bru </a:t>
            </a:r>
            <a:r>
              <a:rPr lang="nb-NO" dirty="0" err="1">
                <a:solidFill>
                  <a:srgbClr val="FF0000"/>
                </a:solidFill>
              </a:rPr>
              <a:t>kostar</a:t>
            </a:r>
            <a:r>
              <a:rPr lang="nb-NO" dirty="0">
                <a:solidFill>
                  <a:srgbClr val="FF0000"/>
                </a:solidFill>
              </a:rPr>
              <a:t> 100 mill. Tunnel </a:t>
            </a:r>
            <a:r>
              <a:rPr lang="nb-NO" dirty="0" err="1">
                <a:solidFill>
                  <a:srgbClr val="FF0000"/>
                </a:solidFill>
              </a:rPr>
              <a:t>kostar</a:t>
            </a:r>
            <a:r>
              <a:rPr lang="nb-NO" dirty="0">
                <a:solidFill>
                  <a:srgbClr val="FF0000"/>
                </a:solidFill>
              </a:rPr>
              <a:t> 95 </a:t>
            </a:r>
            <a:r>
              <a:rPr lang="nb-NO" dirty="0" err="1">
                <a:solidFill>
                  <a:srgbClr val="FF0000"/>
                </a:solidFill>
              </a:rPr>
              <a:t>mill</a:t>
            </a:r>
            <a:r>
              <a:rPr lang="nb-NO" dirty="0">
                <a:solidFill>
                  <a:srgbClr val="FF0000"/>
                </a:solidFill>
              </a:rPr>
              <a:t>) </a:t>
            </a:r>
            <a:r>
              <a:rPr lang="nb-NO" dirty="0"/>
              <a:t>men grunna omprioritering i Askvoll kommune vart bru til Atløy nedprioritert til fordel for Dalsfjordbrua.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/>
              <a:t>2 </a:t>
            </a:r>
            <a:r>
              <a:rPr lang="nb-NO" dirty="0" smtClean="0"/>
              <a:t>ferjer </a:t>
            </a:r>
            <a:r>
              <a:rPr lang="nb-NO" dirty="0"/>
              <a:t>i Askvoll i dag.</a:t>
            </a:r>
          </a:p>
        </p:txBody>
      </p:sp>
      <p:pic>
        <p:nvPicPr>
          <p:cNvPr id="48130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/>
              <a:t>Atløy bru realisert</a:t>
            </a:r>
          </a:p>
        </p:txBody>
      </p:sp>
      <p:pic>
        <p:nvPicPr>
          <p:cNvPr id="4915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/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/>
              <a:t>Atløysambandet.</a:t>
            </a:r>
          </a:p>
        </p:txBody>
      </p:sp>
      <p:pic>
        <p:nvPicPr>
          <p:cNvPr id="52226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00113" y="1628775"/>
            <a:ext cx="7427912" cy="4525963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/>
              <a:t>Resultat av å spare </a:t>
            </a:r>
            <a:r>
              <a:rPr lang="nb-NO" dirty="0" smtClean="0"/>
              <a:t>penger!</a:t>
            </a:r>
            <a:br>
              <a:rPr lang="nb-NO" dirty="0" smtClean="0"/>
            </a:br>
            <a:r>
              <a:rPr lang="nb-NO" dirty="0" smtClean="0"/>
              <a:t>Bildet </a:t>
            </a:r>
            <a:r>
              <a:rPr lang="nb-NO" dirty="0" err="1" smtClean="0"/>
              <a:t>frå</a:t>
            </a:r>
            <a:r>
              <a:rPr lang="nb-NO" dirty="0" smtClean="0"/>
              <a:t> reguleringsplan </a:t>
            </a:r>
            <a:r>
              <a:rPr lang="nb-NO" dirty="0"/>
              <a:t>1992</a:t>
            </a:r>
          </a:p>
        </p:txBody>
      </p:sp>
      <p:pic>
        <p:nvPicPr>
          <p:cNvPr id="53250" name="Content Placeholder 5" descr="skann0003.jpg"/>
          <p:cNvPicPr>
            <a:picLocks noGrp="1"/>
          </p:cNvPicPr>
          <p:nvPr>
            <p:ph idx="1"/>
          </p:nvPr>
        </p:nvPicPr>
        <p:blipFill>
          <a:blip r:embed="rId3" cstate="print"/>
          <a:srcRect l="15388" t="12067" r="10254" b="54553"/>
          <a:stretch>
            <a:fillRect/>
          </a:stretch>
        </p:blipFill>
        <p:spPr>
          <a:xfrm>
            <a:off x="971550" y="1628775"/>
            <a:ext cx="7127875" cy="482441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/>
              <a:t>Historie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b-NO" dirty="0"/>
              <a:t>Siste møte i ”Atløy fastlandssamband” vart avholdt i 1995 der det vart bestemt at Atløysambandet skulle følgje </a:t>
            </a:r>
            <a:r>
              <a:rPr lang="nb-NO" dirty="0" err="1"/>
              <a:t>prioriteringar</a:t>
            </a:r>
            <a:r>
              <a:rPr lang="nb-NO" dirty="0"/>
              <a:t> i kommunen og stiftinga vart oppløyst.</a:t>
            </a:r>
          </a:p>
          <a:p>
            <a:pPr eaLnBrk="1" hangingPunct="1"/>
            <a:r>
              <a:rPr lang="nb-NO" dirty="0"/>
              <a:t>Atløy Vel stifta 13.12.97. Hovedprioritet var å betre kommunikasjonen og å arbeide for realisering av Atløysambandet. I dette arbeidet kom Atløykortet (rabatt for </a:t>
            </a:r>
            <a:r>
              <a:rPr lang="nb-NO" dirty="0" err="1"/>
              <a:t>fastbuande</a:t>
            </a:r>
            <a:r>
              <a:rPr lang="nb-NO" dirty="0"/>
              <a:t> på ferja) i 1999 og fungerte i 2 år.</a:t>
            </a:r>
          </a:p>
          <a:p>
            <a:pPr marL="0" indent="0" eaLnBrk="1" hangingPunct="1">
              <a:buNone/>
            </a:pPr>
            <a:endParaRPr lang="nb-NO" dirty="0"/>
          </a:p>
          <a:p>
            <a:pPr eaLnBrk="1" hangingPunct="1"/>
            <a:endParaRPr lang="nb-NO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537818-4EF4-4682-2E70-E3E140195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Historie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4A4A02-83A3-9C1D-5B62-16B4680F7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nn-NO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Atløy vel saman med ordførar i Askvoll, Jorunn Ringstad oppretta kontakt med regjeringa i 1997 for å prøve å få til ei ordning der ein vrir pengebruken frå evigvarande ferjedrift til bygging av vegar. Odd Einar Dørum var samferdselsminister i Bondevik 1 regjeringa og var sentral. </a:t>
            </a:r>
            <a:endParaRPr lang="nb-NO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nn-NO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Ut </a:t>
            </a:r>
            <a:r>
              <a:rPr lang="nn-NO" sz="24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frå </a:t>
            </a:r>
            <a:r>
              <a:rPr lang="nn-NO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dette arbeidet kom den første ordninga for ferjeavløysing, men ordninga var svak.</a:t>
            </a:r>
            <a:endParaRPr lang="nb-NO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nn-NO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Atløy Vel arbeidde vidare for å forbetre ordningen og støtta </a:t>
            </a:r>
            <a:r>
              <a:rPr lang="nn-NO" sz="24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frå </a:t>
            </a:r>
            <a:r>
              <a:rPr lang="nn-NO" sz="2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S&amp;F Fylke var god. </a:t>
            </a:r>
            <a:endParaRPr lang="nb-NO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962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/>
              <a:t>Historie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3000" dirty="0"/>
              <a:t>I 2000 starta arbeidet med å realisere brua ved hjelp av utradisjonelle </a:t>
            </a:r>
            <a:r>
              <a:rPr lang="nb-NO" sz="3000" dirty="0" err="1"/>
              <a:t>finansieringsmetodar</a:t>
            </a:r>
            <a:r>
              <a:rPr lang="nb-NO" sz="3000" dirty="0"/>
              <a:t> for fullt. </a:t>
            </a:r>
            <a:r>
              <a:rPr lang="nb-NO" sz="3000" dirty="0" err="1"/>
              <a:t>Fleire</a:t>
            </a:r>
            <a:r>
              <a:rPr lang="nb-NO" sz="3000" dirty="0"/>
              <a:t> møter med </a:t>
            </a:r>
            <a:r>
              <a:rPr lang="nb-NO" sz="3000" dirty="0" err="1"/>
              <a:t>fylkespolitikarar</a:t>
            </a:r>
            <a:r>
              <a:rPr lang="nb-NO" sz="3000" dirty="0"/>
              <a:t> blei </a:t>
            </a:r>
            <a:r>
              <a:rPr lang="nb-NO" sz="3000" dirty="0" err="1"/>
              <a:t>halde</a:t>
            </a:r>
            <a:r>
              <a:rPr lang="nb-NO" sz="3000" dirty="0"/>
              <a:t> på Atløy for å få gjennomslag for tankemåten om at brua </a:t>
            </a:r>
            <a:r>
              <a:rPr lang="nb-NO" sz="3000" dirty="0" err="1"/>
              <a:t>betalar</a:t>
            </a:r>
            <a:r>
              <a:rPr lang="nb-NO" sz="3000" dirty="0"/>
              <a:t> seg </a:t>
            </a:r>
            <a:r>
              <a:rPr lang="nb-NO" sz="3000" dirty="0" err="1"/>
              <a:t>sjølv</a:t>
            </a:r>
            <a:r>
              <a:rPr lang="nb-NO" sz="3000" dirty="0"/>
              <a:t> ved å vri pengebruken </a:t>
            </a:r>
            <a:r>
              <a:rPr lang="nb-NO" sz="3000" dirty="0" err="1"/>
              <a:t>frå</a:t>
            </a:r>
            <a:r>
              <a:rPr lang="nb-NO" sz="3000" dirty="0"/>
              <a:t> ferjedrift til bygging av bru.</a:t>
            </a:r>
          </a:p>
          <a:p>
            <a:pPr eaLnBrk="1" hangingPunct="1">
              <a:lnSpc>
                <a:spcPct val="90000"/>
              </a:lnSpc>
            </a:pPr>
            <a:r>
              <a:rPr lang="nb-NO" sz="3000" dirty="0"/>
              <a:t>2002 vart Atløy Vel SG (</a:t>
            </a:r>
            <a:r>
              <a:rPr lang="nb-NO" sz="3000" dirty="0" err="1" smtClean="0"/>
              <a:t>samferdslegruppa</a:t>
            </a:r>
            <a:r>
              <a:rPr lang="nb-NO" sz="3000" dirty="0"/>
              <a:t>) danna. Grunnen var å prøve å ha </a:t>
            </a:r>
            <a:r>
              <a:rPr lang="nb-NO" sz="3000" dirty="0" err="1"/>
              <a:t>dei</a:t>
            </a:r>
            <a:r>
              <a:rPr lang="nb-NO" sz="3000" dirty="0"/>
              <a:t> samme personene til å jobbe </a:t>
            </a:r>
            <a:r>
              <a:rPr lang="nb-NO" sz="3000" dirty="0" err="1"/>
              <a:t>vidare</a:t>
            </a:r>
            <a:r>
              <a:rPr lang="nb-NO" sz="3000" dirty="0"/>
              <a:t> med bru slik at det var kontinuitet i arbeidet.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57646D-861C-D53A-9ED2-FEB77415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Historie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0F51EC-288E-57DB-CB35-AF3EB396E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2003 kom den første </a:t>
            </a:r>
            <a:r>
              <a:rPr lang="nb-NO" sz="28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brukberre</a:t>
            </a:r>
            <a:r>
              <a:rPr lang="nb-NO" sz="28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b-NO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ferjeavløysings-ordningen for </a:t>
            </a:r>
            <a:r>
              <a:rPr lang="nb-NO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riksvegar</a:t>
            </a:r>
            <a:r>
              <a:rPr lang="nb-NO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der staten dekker </a:t>
            </a:r>
            <a:r>
              <a:rPr lang="nb-NO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kostnadane</a:t>
            </a:r>
            <a:r>
              <a:rPr lang="nb-NO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b-NO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tilsvarande</a:t>
            </a:r>
            <a:r>
              <a:rPr lang="nb-NO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15 års ferjedrift. </a:t>
            </a:r>
            <a:r>
              <a:rPr lang="nb-NO" sz="2800" dirty="0" smtClean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Ferja </a:t>
            </a:r>
            <a:r>
              <a:rPr lang="nb-NO" sz="2800" dirty="0" smtClean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Atløy-Askvoll </a:t>
            </a:r>
            <a:r>
              <a:rPr lang="nb-NO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var då </a:t>
            </a:r>
            <a:r>
              <a:rPr lang="nb-NO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ein</a:t>
            </a:r>
            <a:r>
              <a:rPr lang="nb-NO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riksveg og </a:t>
            </a:r>
            <a:r>
              <a:rPr lang="nb-NO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ein</a:t>
            </a:r>
            <a:r>
              <a:rPr lang="nb-NO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kunne då dekke/delfinansiere sambandet med fremtidige </a:t>
            </a:r>
            <a:r>
              <a:rPr lang="nb-NO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ferjesubsidiar</a:t>
            </a:r>
            <a:r>
              <a:rPr lang="nb-NO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. Atløy vel hadde ideen til ferjeavløysing og det var fantastisk å sjå at dette </a:t>
            </a:r>
            <a:r>
              <a:rPr lang="nb-NO" sz="2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no</a:t>
            </a:r>
            <a:r>
              <a:rPr lang="nb-NO" sz="2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vart en permanent ordning for heile landet.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55851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/>
              <a:t>Historie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b-NO" sz="3000" dirty="0"/>
              <a:t> Juni 2003 </a:t>
            </a:r>
            <a:r>
              <a:rPr lang="nb-NO" sz="3000" dirty="0" smtClean="0"/>
              <a:t> - Oppdatert </a:t>
            </a:r>
            <a:r>
              <a:rPr lang="nb-NO" sz="3000" dirty="0"/>
              <a:t>hovedplan </a:t>
            </a:r>
            <a:r>
              <a:rPr lang="nb-NO" sz="3000" dirty="0" err="1"/>
              <a:t>frå</a:t>
            </a:r>
            <a:r>
              <a:rPr lang="nb-NO" sz="3000" dirty="0"/>
              <a:t> </a:t>
            </a:r>
            <a:r>
              <a:rPr lang="nb-NO" sz="3000" dirty="0" smtClean="0"/>
              <a:t>vegkontoret </a:t>
            </a:r>
            <a:r>
              <a:rPr lang="nb-NO" sz="3000" dirty="0"/>
              <a:t>for Atløysambandet. Denne viser 80 mill i minus. </a:t>
            </a:r>
            <a:r>
              <a:rPr lang="nb-NO" sz="3000" dirty="0">
                <a:solidFill>
                  <a:srgbClr val="FF0000"/>
                </a:solidFill>
              </a:rPr>
              <a:t>(Bru </a:t>
            </a:r>
            <a:r>
              <a:rPr lang="nb-NO" sz="3000" dirty="0" err="1" smtClean="0">
                <a:solidFill>
                  <a:srgbClr val="FF0000"/>
                </a:solidFill>
              </a:rPr>
              <a:t>kostar</a:t>
            </a:r>
            <a:r>
              <a:rPr lang="nb-NO" sz="3000" dirty="0" smtClean="0">
                <a:solidFill>
                  <a:srgbClr val="FF0000"/>
                </a:solidFill>
              </a:rPr>
              <a:t> </a:t>
            </a:r>
            <a:r>
              <a:rPr lang="nb-NO" sz="3000" dirty="0" err="1" smtClean="0">
                <a:solidFill>
                  <a:srgbClr val="FF0000"/>
                </a:solidFill>
              </a:rPr>
              <a:t>no</a:t>
            </a:r>
            <a:r>
              <a:rPr lang="nb-NO" sz="3000" dirty="0" smtClean="0">
                <a:solidFill>
                  <a:srgbClr val="FF0000"/>
                </a:solidFill>
              </a:rPr>
              <a:t> </a:t>
            </a:r>
            <a:r>
              <a:rPr lang="nb-NO" sz="3000" dirty="0">
                <a:solidFill>
                  <a:srgbClr val="FF0000"/>
                </a:solidFill>
              </a:rPr>
              <a:t>255 mill)</a:t>
            </a:r>
          </a:p>
          <a:p>
            <a:pPr eaLnBrk="1" hangingPunct="1"/>
            <a:r>
              <a:rPr lang="nb-NO" sz="3000" dirty="0"/>
              <a:t>Oktober 2003 </a:t>
            </a:r>
            <a:r>
              <a:rPr lang="nb-NO" sz="3000" dirty="0" smtClean="0"/>
              <a:t>- Møte </a:t>
            </a:r>
            <a:r>
              <a:rPr lang="nb-NO" sz="3000" dirty="0"/>
              <a:t>med </a:t>
            </a:r>
            <a:r>
              <a:rPr lang="nb-NO" sz="3000" dirty="0" err="1" smtClean="0"/>
              <a:t>fylkespolitikarar</a:t>
            </a:r>
            <a:r>
              <a:rPr lang="nb-NO" sz="3000" dirty="0" smtClean="0"/>
              <a:t> </a:t>
            </a:r>
            <a:r>
              <a:rPr lang="nb-NO" sz="3000" dirty="0"/>
              <a:t>der SG påviste </a:t>
            </a:r>
            <a:r>
              <a:rPr lang="nb-NO" sz="3000" dirty="0" err="1" smtClean="0"/>
              <a:t>fleire</a:t>
            </a:r>
            <a:r>
              <a:rPr lang="nb-NO" sz="3000" dirty="0" smtClean="0"/>
              <a:t> </a:t>
            </a:r>
            <a:r>
              <a:rPr lang="nb-NO" sz="3000" dirty="0"/>
              <a:t>grove feil i planen </a:t>
            </a:r>
            <a:r>
              <a:rPr lang="nb-NO" sz="3000" dirty="0" err="1" smtClean="0"/>
              <a:t>frå</a:t>
            </a:r>
            <a:r>
              <a:rPr lang="nb-NO" sz="3000" dirty="0" smtClean="0"/>
              <a:t> vegkontoret</a:t>
            </a:r>
            <a:r>
              <a:rPr lang="nb-NO" sz="3000" dirty="0"/>
              <a:t>. Vi presenterte våre egne </a:t>
            </a:r>
            <a:r>
              <a:rPr lang="nb-NO" sz="3000" dirty="0" err="1" smtClean="0"/>
              <a:t>utrekningar</a:t>
            </a:r>
            <a:r>
              <a:rPr lang="nb-NO" sz="3000" dirty="0" smtClean="0"/>
              <a:t> </a:t>
            </a:r>
            <a:r>
              <a:rPr lang="nb-NO" sz="3000" dirty="0"/>
              <a:t>som viste 100 mill i pluss.</a:t>
            </a:r>
          </a:p>
          <a:p>
            <a:pPr eaLnBrk="1" hangingPunct="1"/>
            <a:r>
              <a:rPr lang="nb-NO" sz="3000" dirty="0"/>
              <a:t>Mars </a:t>
            </a:r>
            <a:r>
              <a:rPr lang="nb-NO" sz="3000" dirty="0" smtClean="0"/>
              <a:t>2004 - Fylket </a:t>
            </a:r>
            <a:r>
              <a:rPr lang="nb-NO" sz="3000" dirty="0"/>
              <a:t>med på å </a:t>
            </a:r>
            <a:r>
              <a:rPr lang="nb-NO" sz="3000" dirty="0" smtClean="0"/>
              <a:t>utreie </a:t>
            </a:r>
            <a:r>
              <a:rPr lang="nb-NO" sz="3000" dirty="0" err="1" smtClean="0"/>
              <a:t>ein</a:t>
            </a:r>
            <a:r>
              <a:rPr lang="nb-NO" sz="3000" dirty="0" smtClean="0"/>
              <a:t> </a:t>
            </a:r>
            <a:r>
              <a:rPr lang="nb-NO" sz="3000" dirty="0"/>
              <a:t>samfunnsøkonomisk analyse for Bru til Atløy.</a:t>
            </a:r>
          </a:p>
          <a:p>
            <a:pPr eaLnBrk="1" hangingPunct="1"/>
            <a:endParaRPr lang="nb-NO" sz="3000" dirty="0"/>
          </a:p>
          <a:p>
            <a:pPr eaLnBrk="1" hangingPunct="1"/>
            <a:endParaRPr lang="nb-NO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/>
              <a:t>Historie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506916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b-NO" sz="2800" dirty="0"/>
              <a:t>Mars 2005 </a:t>
            </a:r>
            <a:r>
              <a:rPr lang="nb-NO" sz="2800" dirty="0" smtClean="0"/>
              <a:t>- Møreforskning </a:t>
            </a:r>
            <a:r>
              <a:rPr lang="nb-NO" sz="2800" dirty="0"/>
              <a:t>leverte </a:t>
            </a:r>
            <a:r>
              <a:rPr lang="nb-NO" sz="2800" dirty="0" smtClean="0"/>
              <a:t>samfunnsøkonomisk </a:t>
            </a:r>
            <a:r>
              <a:rPr lang="nb-NO" sz="2800" dirty="0"/>
              <a:t>analyse som viser pluss på 86 mill ved 6% rente på </a:t>
            </a:r>
            <a:r>
              <a:rPr lang="nb-NO" sz="2800" dirty="0" smtClean="0"/>
              <a:t>låna </a:t>
            </a:r>
            <a:r>
              <a:rPr lang="nb-NO" sz="2800" dirty="0"/>
              <a:t>kapital.</a:t>
            </a:r>
          </a:p>
          <a:p>
            <a:pPr eaLnBrk="1" hangingPunct="1">
              <a:lnSpc>
                <a:spcPct val="80000"/>
              </a:lnSpc>
            </a:pPr>
            <a:r>
              <a:rPr lang="nb-NO" sz="2800" dirty="0" err="1" smtClean="0"/>
              <a:t>Stortingsvalmøte</a:t>
            </a:r>
            <a:r>
              <a:rPr lang="nb-NO" sz="2800" dirty="0" smtClean="0"/>
              <a:t> </a:t>
            </a:r>
            <a:r>
              <a:rPr lang="nb-NO" sz="2800" dirty="0"/>
              <a:t>på Atløy 2005. Der ble vi </a:t>
            </a:r>
            <a:r>
              <a:rPr lang="nb-NO" sz="2800" dirty="0" smtClean="0"/>
              <a:t>lova at </a:t>
            </a:r>
            <a:r>
              <a:rPr lang="nb-NO" sz="2800" dirty="0"/>
              <a:t>dersom dette sambandet finansierte seg </a:t>
            </a:r>
            <a:r>
              <a:rPr lang="nb-NO" sz="2800" dirty="0" err="1" smtClean="0"/>
              <a:t>sjølv</a:t>
            </a:r>
            <a:r>
              <a:rPr lang="nb-NO" sz="2800" dirty="0" smtClean="0"/>
              <a:t> </a:t>
            </a:r>
            <a:r>
              <a:rPr lang="nb-NO" sz="2800" dirty="0"/>
              <a:t>skulle det </a:t>
            </a:r>
            <a:r>
              <a:rPr lang="nb-NO" sz="2800" dirty="0" err="1" smtClean="0"/>
              <a:t>realiserast</a:t>
            </a:r>
            <a:r>
              <a:rPr lang="nb-NO" sz="2800" dirty="0" smtClean="0"/>
              <a:t> </a:t>
            </a:r>
            <a:r>
              <a:rPr lang="nb-NO" sz="2800" dirty="0"/>
              <a:t>så raskt som </a:t>
            </a:r>
            <a:r>
              <a:rPr lang="nb-NO" sz="2800" dirty="0" err="1" smtClean="0"/>
              <a:t>muleg</a:t>
            </a:r>
            <a:r>
              <a:rPr lang="nb-NO" sz="2800" dirty="0" smtClean="0"/>
              <a:t> </a:t>
            </a:r>
            <a:r>
              <a:rPr lang="nb-NO" sz="2800" dirty="0"/>
              <a:t>på </a:t>
            </a:r>
            <a:r>
              <a:rPr lang="nb-NO" sz="2800" dirty="0" smtClean="0"/>
              <a:t>utradisjonelt </a:t>
            </a:r>
            <a:r>
              <a:rPr lang="nb-NO" sz="2800" dirty="0"/>
              <a:t>vis slik at det kom ut av køen av prioriterte </a:t>
            </a:r>
            <a:r>
              <a:rPr lang="nb-NO" sz="2800" dirty="0" smtClean="0"/>
              <a:t>vegprosjekt</a:t>
            </a:r>
            <a:r>
              <a:rPr lang="nb-NO" sz="2800" dirty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nb-NO" sz="2800" dirty="0"/>
              <a:t>Januar 2006 kom finansanalyse for Atløy bru </a:t>
            </a:r>
            <a:r>
              <a:rPr lang="nb-NO" sz="2800" dirty="0" err="1" smtClean="0"/>
              <a:t>frå</a:t>
            </a:r>
            <a:r>
              <a:rPr lang="nb-NO" sz="2800" dirty="0" smtClean="0"/>
              <a:t> </a:t>
            </a:r>
            <a:r>
              <a:rPr lang="nb-NO" sz="2800" dirty="0"/>
              <a:t>Møreforskning. Denne viste minus på </a:t>
            </a:r>
            <a:r>
              <a:rPr lang="nb-NO" sz="2800" dirty="0" smtClean="0"/>
              <a:t>øve</a:t>
            </a:r>
            <a:r>
              <a:rPr lang="nb-NO" sz="2800" dirty="0" smtClean="0"/>
              <a:t> </a:t>
            </a:r>
            <a:r>
              <a:rPr lang="nb-NO" sz="2800" dirty="0"/>
              <a:t>100 mill. Igjen </a:t>
            </a:r>
            <a:r>
              <a:rPr lang="nb-NO" sz="2800" dirty="0" err="1" smtClean="0"/>
              <a:t>såg</a:t>
            </a:r>
            <a:r>
              <a:rPr lang="nb-NO" sz="2800" dirty="0" smtClean="0"/>
              <a:t> </a:t>
            </a:r>
            <a:r>
              <a:rPr lang="nb-NO" sz="2800" dirty="0"/>
              <a:t>vi at det var uriktige </a:t>
            </a:r>
            <a:r>
              <a:rPr lang="nb-NO" sz="2800" dirty="0" smtClean="0"/>
              <a:t>tal </a:t>
            </a:r>
            <a:r>
              <a:rPr lang="nb-NO" sz="2800" dirty="0"/>
              <a:t>levert til Møreforskning </a:t>
            </a:r>
            <a:r>
              <a:rPr lang="nb-NO" sz="2800" dirty="0" err="1" smtClean="0"/>
              <a:t>frå</a:t>
            </a:r>
            <a:r>
              <a:rPr lang="nb-NO" sz="2800" dirty="0" smtClean="0"/>
              <a:t> vegkontoret </a:t>
            </a:r>
            <a:r>
              <a:rPr lang="nb-NO" sz="2800" dirty="0"/>
              <a:t>som førte til dette resultatet. </a:t>
            </a:r>
            <a:r>
              <a:rPr lang="nb-NO" sz="2800" dirty="0" smtClean="0"/>
              <a:t>Subsidieringsbehovet </a:t>
            </a:r>
            <a:r>
              <a:rPr lang="nb-NO" sz="2800" dirty="0"/>
              <a:t>for indre sambandet ble oppgitt til </a:t>
            </a:r>
            <a:r>
              <a:rPr lang="nb-NO" sz="2800" dirty="0" err="1" smtClean="0"/>
              <a:t>berre</a:t>
            </a:r>
            <a:r>
              <a:rPr lang="nb-NO" sz="2800" dirty="0" smtClean="0"/>
              <a:t> 3,6 </a:t>
            </a:r>
            <a:r>
              <a:rPr lang="nb-NO" sz="2800" dirty="0"/>
              <a:t>mill pr år.</a:t>
            </a:r>
          </a:p>
          <a:p>
            <a:pPr eaLnBrk="1" hangingPunct="1">
              <a:lnSpc>
                <a:spcPct val="80000"/>
              </a:lnSpc>
            </a:pPr>
            <a:endParaRPr lang="nb-NO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2195</Words>
  <Application>Microsoft Office PowerPoint</Application>
  <PresentationFormat>Skjermfremvisning (4:3)</PresentationFormat>
  <Paragraphs>140</Paragraphs>
  <Slides>33</Slides>
  <Notes>15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33</vt:i4>
      </vt:variant>
    </vt:vector>
  </HeadingPairs>
  <TitlesOfParts>
    <vt:vector size="37" baseType="lpstr">
      <vt:lpstr>Arial</vt:lpstr>
      <vt:lpstr>Calibri</vt:lpstr>
      <vt:lpstr>Times New Roman</vt:lpstr>
      <vt:lpstr>Office Theme</vt:lpstr>
      <vt:lpstr>Atløysambandet si historie.  </vt:lpstr>
      <vt:lpstr>Historie</vt:lpstr>
      <vt:lpstr>Historie</vt:lpstr>
      <vt:lpstr>Historie</vt:lpstr>
      <vt:lpstr>Historie</vt:lpstr>
      <vt:lpstr>Historie</vt:lpstr>
      <vt:lpstr>Historie</vt:lpstr>
      <vt:lpstr>Historie</vt:lpstr>
      <vt:lpstr>Historie</vt:lpstr>
      <vt:lpstr>Historie</vt:lpstr>
      <vt:lpstr>Historie</vt:lpstr>
      <vt:lpstr>Historie</vt:lpstr>
      <vt:lpstr>Historie</vt:lpstr>
      <vt:lpstr>Historie</vt:lpstr>
      <vt:lpstr>Historie</vt:lpstr>
      <vt:lpstr>Historie</vt:lpstr>
      <vt:lpstr>Historie</vt:lpstr>
      <vt:lpstr>Historie</vt:lpstr>
      <vt:lpstr>Historie</vt:lpstr>
      <vt:lpstr>Historie</vt:lpstr>
      <vt:lpstr>Historie</vt:lpstr>
      <vt:lpstr>Historie</vt:lpstr>
      <vt:lpstr>Historie</vt:lpstr>
      <vt:lpstr>Historie</vt:lpstr>
      <vt:lpstr>Historie</vt:lpstr>
      <vt:lpstr>Historie</vt:lpstr>
      <vt:lpstr>Historie</vt:lpstr>
      <vt:lpstr>Historie</vt:lpstr>
      <vt:lpstr>Historie</vt:lpstr>
      <vt:lpstr>2 ferjer i Askvoll i dag.</vt:lpstr>
      <vt:lpstr>Atløy bru realisert</vt:lpstr>
      <vt:lpstr>Atløysambandet.</vt:lpstr>
      <vt:lpstr>Resultat av å spare penger! Bildet frå reguleringsplan 1992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Aril</dc:creator>
  <cp:lastModifiedBy>Helene Norstrand</cp:lastModifiedBy>
  <cp:revision>144</cp:revision>
  <dcterms:created xsi:type="dcterms:W3CDTF">2009-08-12T19:51:55Z</dcterms:created>
  <dcterms:modified xsi:type="dcterms:W3CDTF">2022-12-15T15:14:00Z</dcterms:modified>
</cp:coreProperties>
</file>